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Amatic SC"/>
      <p:regular r:id="rId32"/>
      <p:bold r:id="rId33"/>
    </p:embeddedFont>
    <p:embeddedFont>
      <p:font typeface="Source Code Pr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587">
          <p15:clr>
            <a:srgbClr val="A4A3A4"/>
          </p15:clr>
        </p15:guide>
        <p15:guide id="2" pos="2880">
          <p15:clr>
            <a:srgbClr val="A4A3A4"/>
          </p15:clr>
        </p15:guide>
        <p15:guide id="3" orient="horz">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CB1F785-796B-49CE-8472-74150CCA6BF9}">
  <a:tblStyle styleId="{9CB1F785-796B-49CE-8472-74150CCA6BF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587" orient="horz"/>
        <p:guide pos="2880"/>
        <p:guide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AmaticSC-bold.fntdata"/><Relationship Id="rId10" Type="http://schemas.openxmlformats.org/officeDocument/2006/relationships/slide" Target="slides/slide4.xml"/><Relationship Id="rId32" Type="http://schemas.openxmlformats.org/officeDocument/2006/relationships/font" Target="fonts/AmaticSC-regular.fntdata"/><Relationship Id="rId13" Type="http://schemas.openxmlformats.org/officeDocument/2006/relationships/slide" Target="slides/slide7.xml"/><Relationship Id="rId35" Type="http://schemas.openxmlformats.org/officeDocument/2006/relationships/font" Target="fonts/SourceCodePro-bold.fntdata"/><Relationship Id="rId12" Type="http://schemas.openxmlformats.org/officeDocument/2006/relationships/slide" Target="slides/slide6.xml"/><Relationship Id="rId34" Type="http://schemas.openxmlformats.org/officeDocument/2006/relationships/font" Target="fonts/SourceCodePro-regular.fntdata"/><Relationship Id="rId15" Type="http://schemas.openxmlformats.org/officeDocument/2006/relationships/slide" Target="slides/slide9.xml"/><Relationship Id="rId37" Type="http://schemas.openxmlformats.org/officeDocument/2006/relationships/font" Target="fonts/SourceCodePro-boldItalic.fntdata"/><Relationship Id="rId14" Type="http://schemas.openxmlformats.org/officeDocument/2006/relationships/slide" Target="slides/slide8.xml"/><Relationship Id="rId36" Type="http://schemas.openxmlformats.org/officeDocument/2006/relationships/font" Target="fonts/SourceCodePr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f8fde6cf49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f8fde6cf49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8d3b4e09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8d3b4e09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8d3b4e0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8d3b4e0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f8d3b4e09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f8d3b4e09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f8d3b4e09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f8d3b4e09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7f2a62dd8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7f2a62dd8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f8d3b4e09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f8d3b4e09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910a3b3ed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f910a3b3ed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7f2a62dd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7f2a62dd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7f2a62dd8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7f2a62dd8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f7f2a62dd8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f7f2a62dd8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f8fde6cf49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f8fde6cf49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7f2a62dd8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f7f2a62dd8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8fde6cf49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f8fde6cf49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f8fde6cf49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f8fde6cf49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f8d3b4e094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f8d3b4e09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f7f2a62dd8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f7f2a62dd8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f8d3b4e09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f8d3b4e09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8d3b4e09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8d3b4e09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f7f2a62d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f7f2a62d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7f2a62dd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7f2a62d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f7f2a62d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f7f2a62d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7f2a62dd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7f2a62dd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7f2a62d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7f2a62d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f8d3b4e0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f8d3b4e0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353375" y="392100"/>
            <a:ext cx="8441700" cy="2127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solidFill>
                  <a:srgbClr val="FF0000"/>
                </a:solidFill>
              </a:rPr>
              <a:t>END TO END SummArization tool</a:t>
            </a:r>
            <a:endParaRPr>
              <a:solidFill>
                <a:srgbClr val="FF0000"/>
              </a:solidFill>
            </a:endParaRPr>
          </a:p>
        </p:txBody>
      </p:sp>
      <p:pic>
        <p:nvPicPr>
          <p:cNvPr id="57" name="Google Shape;57;p13"/>
          <p:cNvPicPr preferRelativeResize="0"/>
          <p:nvPr/>
        </p:nvPicPr>
        <p:blipFill rotWithShape="1">
          <a:blip r:embed="rId3">
            <a:alphaModFix/>
          </a:blip>
          <a:srcRect b="-8029" l="11720" r="-11720" t="8030"/>
          <a:stretch/>
        </p:blipFill>
        <p:spPr>
          <a:xfrm>
            <a:off x="1590175" y="2825525"/>
            <a:ext cx="6341025" cy="2317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10" name="Shape 110"/>
        <p:cNvGrpSpPr/>
        <p:nvPr/>
      </p:nvGrpSpPr>
      <p:grpSpPr>
        <a:xfrm>
          <a:off x="0" y="0"/>
          <a:ext cx="0" cy="0"/>
          <a:chOff x="0" y="0"/>
          <a:chExt cx="0" cy="0"/>
        </a:xfrm>
      </p:grpSpPr>
      <p:pic>
        <p:nvPicPr>
          <p:cNvPr id="111" name="Google Shape;111;p22"/>
          <p:cNvPicPr preferRelativeResize="0"/>
          <p:nvPr/>
        </p:nvPicPr>
        <p:blipFill>
          <a:blip r:embed="rId3">
            <a:alphaModFix/>
          </a:blip>
          <a:stretch>
            <a:fillRect/>
          </a:stretch>
        </p:blipFill>
        <p:spPr>
          <a:xfrm>
            <a:off x="0" y="0"/>
            <a:ext cx="9144000" cy="52101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idx="1" type="body"/>
          </p:nvPr>
        </p:nvSpPr>
        <p:spPr>
          <a:xfrm>
            <a:off x="0" y="948250"/>
            <a:ext cx="9144000" cy="4195500"/>
          </a:xfrm>
          <a:prstGeom prst="rect">
            <a:avLst/>
          </a:prstGeom>
        </p:spPr>
        <p:txBody>
          <a:bodyPr anchorCtr="0" anchor="t" bIns="91425" lIns="91425" spcFirstLastPara="1" rIns="91425" wrap="square" tIns="91425">
            <a:normAutofit lnSpcReduction="20000"/>
          </a:bodyPr>
          <a:lstStyle/>
          <a:p>
            <a:pPr indent="-346075" lvl="0" marL="457200" rtl="0" algn="l">
              <a:lnSpc>
                <a:spcPct val="100000"/>
              </a:lnSpc>
              <a:spcBef>
                <a:spcPts val="0"/>
              </a:spcBef>
              <a:spcAft>
                <a:spcPts val="0"/>
              </a:spcAft>
              <a:buSzPts val="1850"/>
              <a:buChar char="●"/>
            </a:pPr>
            <a:r>
              <a:rPr b="1" lang="en-GB" sz="1850">
                <a:solidFill>
                  <a:srgbClr val="1155CC"/>
                </a:solidFill>
                <a:latin typeface="Arial"/>
                <a:ea typeface="Arial"/>
                <a:cs typeface="Arial"/>
                <a:sym typeface="Arial"/>
              </a:rPr>
              <a:t>Deep Learning:</a:t>
            </a:r>
            <a:r>
              <a:rPr b="1" lang="en-GB" sz="1850">
                <a:latin typeface="Arial"/>
                <a:ea typeface="Arial"/>
                <a:cs typeface="Arial"/>
                <a:sym typeface="Arial"/>
              </a:rPr>
              <a:t> </a:t>
            </a:r>
            <a:r>
              <a:rPr b="1" lang="en-GB" sz="1850">
                <a:solidFill>
                  <a:srgbClr val="000000"/>
                </a:solidFill>
                <a:latin typeface="Arial"/>
                <a:ea typeface="Arial"/>
                <a:cs typeface="Arial"/>
                <a:sym typeface="Arial"/>
              </a:rPr>
              <a:t>Deep Learning is a subfield of machine learning concerned with algorithms inspired by the structure and function of the brain called artificial neural networks.</a:t>
            </a:r>
            <a:endParaRPr b="1" sz="1850">
              <a:latin typeface="Arial"/>
              <a:ea typeface="Arial"/>
              <a:cs typeface="Arial"/>
              <a:sym typeface="Arial"/>
            </a:endParaRPr>
          </a:p>
          <a:p>
            <a:pPr indent="-346075" lvl="1" marL="914400" rtl="0" algn="l">
              <a:lnSpc>
                <a:spcPct val="100000"/>
              </a:lnSpc>
              <a:spcBef>
                <a:spcPts val="0"/>
              </a:spcBef>
              <a:spcAft>
                <a:spcPts val="0"/>
              </a:spcAft>
              <a:buSzPts val="1850"/>
              <a:buFont typeface="Arial"/>
              <a:buChar char="○"/>
            </a:pPr>
            <a:r>
              <a:rPr b="1" lang="en-GB" sz="1850">
                <a:latin typeface="Arial"/>
                <a:ea typeface="Arial"/>
                <a:cs typeface="Arial"/>
                <a:sym typeface="Arial"/>
              </a:rPr>
              <a:t>CNN:</a:t>
            </a:r>
            <a:r>
              <a:rPr b="1" lang="en-GB" sz="1850">
                <a:solidFill>
                  <a:srgbClr val="292929"/>
                </a:solidFill>
                <a:highlight>
                  <a:srgbClr val="FFFFFF"/>
                </a:highlight>
                <a:latin typeface="Arial"/>
                <a:ea typeface="Arial"/>
                <a:cs typeface="Arial"/>
                <a:sym typeface="Arial"/>
              </a:rPr>
              <a:t>A CNN is a class of deep neural networks widely used in image classification, object detection, and all other computer vision tasks. CNN is inspired by the connectivity pattern of the neurons in the human and animal visual cortex.</a:t>
            </a:r>
            <a:endParaRPr b="1" sz="1850">
              <a:latin typeface="Arial"/>
              <a:ea typeface="Arial"/>
              <a:cs typeface="Arial"/>
              <a:sym typeface="Arial"/>
            </a:endParaRPr>
          </a:p>
          <a:p>
            <a:pPr indent="0" lvl="0" marL="914400" rtl="0" algn="l">
              <a:lnSpc>
                <a:spcPct val="100000"/>
              </a:lnSpc>
              <a:spcBef>
                <a:spcPts val="0"/>
              </a:spcBef>
              <a:spcAft>
                <a:spcPts val="0"/>
              </a:spcAft>
              <a:buNone/>
            </a:pPr>
            <a:r>
              <a:t/>
            </a:r>
            <a:endParaRPr b="1" sz="1850">
              <a:solidFill>
                <a:schemeClr val="accent1"/>
              </a:solidFill>
              <a:highlight>
                <a:srgbClr val="FFFFFF"/>
              </a:highlight>
              <a:latin typeface="Arial"/>
              <a:ea typeface="Arial"/>
              <a:cs typeface="Arial"/>
              <a:sym typeface="Arial"/>
            </a:endParaRPr>
          </a:p>
          <a:p>
            <a:pPr indent="0" lvl="0" marL="0" rtl="0" algn="l">
              <a:lnSpc>
                <a:spcPct val="100000"/>
              </a:lnSpc>
              <a:spcBef>
                <a:spcPts val="0"/>
              </a:spcBef>
              <a:spcAft>
                <a:spcPts val="0"/>
              </a:spcAft>
              <a:buNone/>
            </a:pPr>
            <a:r>
              <a:t/>
            </a:r>
            <a:endParaRPr b="1" sz="1850">
              <a:solidFill>
                <a:srgbClr val="555555"/>
              </a:solidFill>
              <a:highlight>
                <a:srgbClr val="FFFFFF"/>
              </a:highlight>
              <a:latin typeface="Arial"/>
              <a:ea typeface="Arial"/>
              <a:cs typeface="Arial"/>
              <a:sym typeface="Arial"/>
            </a:endParaRPr>
          </a:p>
          <a:p>
            <a:pPr indent="-346075" lvl="0" marL="457200" rtl="0" algn="l">
              <a:lnSpc>
                <a:spcPct val="100000"/>
              </a:lnSpc>
              <a:spcBef>
                <a:spcPts val="0"/>
              </a:spcBef>
              <a:spcAft>
                <a:spcPts val="0"/>
              </a:spcAft>
              <a:buSzPts val="1850"/>
              <a:buFont typeface="Arial"/>
              <a:buChar char="●"/>
            </a:pPr>
            <a:r>
              <a:rPr b="1" lang="en-GB" sz="1950">
                <a:solidFill>
                  <a:srgbClr val="0000FF"/>
                </a:solidFill>
                <a:latin typeface="Arial"/>
                <a:ea typeface="Arial"/>
                <a:cs typeface="Arial"/>
                <a:sym typeface="Arial"/>
              </a:rPr>
              <a:t>Natural Language Processing:</a:t>
            </a:r>
            <a:r>
              <a:rPr b="1" lang="en-GB" sz="1850">
                <a:solidFill>
                  <a:srgbClr val="000000"/>
                </a:solidFill>
                <a:latin typeface="Arial"/>
                <a:ea typeface="Arial"/>
                <a:cs typeface="Arial"/>
                <a:sym typeface="Arial"/>
              </a:rPr>
              <a:t>Natural Language Processing (NLP) is a field in Computer Science that focuses on the study of the interaction between human languages and computers (Chowdhury, 2003). Text summarization is in this field because computers are required to understand what humans have written and produce human-readable outputs.</a:t>
            </a:r>
            <a:endParaRPr b="1" sz="1850">
              <a:latin typeface="Arial"/>
              <a:ea typeface="Arial"/>
              <a:cs typeface="Arial"/>
              <a:sym typeface="Arial"/>
            </a:endParaRPr>
          </a:p>
          <a:p>
            <a:pPr indent="0" lvl="0" marL="457200" rtl="0" algn="l">
              <a:spcBef>
                <a:spcPts val="0"/>
              </a:spcBef>
              <a:spcAft>
                <a:spcPts val="1200"/>
              </a:spcAft>
              <a:buNone/>
            </a:pPr>
            <a:r>
              <a:t/>
            </a:r>
            <a:endParaRPr b="1">
              <a:latin typeface="Arial"/>
              <a:ea typeface="Arial"/>
              <a:cs typeface="Arial"/>
              <a:sym typeface="Arial"/>
            </a:endParaRPr>
          </a:p>
        </p:txBody>
      </p:sp>
      <p:sp>
        <p:nvSpPr>
          <p:cNvPr id="117" name="Google Shape;117;p23"/>
          <p:cNvSpPr txBox="1"/>
          <p:nvPr>
            <p:ph type="title"/>
          </p:nvPr>
        </p:nvSpPr>
        <p:spPr>
          <a:xfrm>
            <a:off x="311600" y="119125"/>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76190"/>
              <a:buFont typeface="Arial"/>
              <a:buNone/>
            </a:pPr>
            <a:r>
              <a:rPr lang="en-GB" sz="3150"/>
              <a:t>Techniques used</a:t>
            </a:r>
            <a:endParaRPr sz="3038"/>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nvSpPr>
        <p:spPr>
          <a:xfrm>
            <a:off x="4456400" y="225775"/>
            <a:ext cx="44565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900"/>
              <a:t>System Architecture for Abstractive Approach</a:t>
            </a:r>
            <a:endParaRPr b="1" sz="2900"/>
          </a:p>
        </p:txBody>
      </p:sp>
      <p:pic>
        <p:nvPicPr>
          <p:cNvPr id="123" name="Google Shape;123;p24"/>
          <p:cNvPicPr preferRelativeResize="0"/>
          <p:nvPr/>
        </p:nvPicPr>
        <p:blipFill>
          <a:blip r:embed="rId3">
            <a:alphaModFix/>
          </a:blip>
          <a:stretch>
            <a:fillRect/>
          </a:stretch>
        </p:blipFill>
        <p:spPr>
          <a:xfrm>
            <a:off x="669000" y="316188"/>
            <a:ext cx="3409725" cy="4691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900">
                <a:latin typeface="Arial"/>
                <a:ea typeface="Arial"/>
                <a:cs typeface="Arial"/>
                <a:sym typeface="Arial"/>
              </a:rPr>
              <a:t>We have used different algorithms to achieve different solution and combine each model on a single interface using python web framework Flask.</a:t>
            </a:r>
            <a:endParaRPr b="1" sz="1900">
              <a:latin typeface="Arial"/>
              <a:ea typeface="Arial"/>
              <a:cs typeface="Arial"/>
              <a:sym typeface="Arial"/>
            </a:endParaRPr>
          </a:p>
          <a:p>
            <a:pPr indent="-349250" lvl="0" marL="457200" rtl="0" algn="l">
              <a:spcBef>
                <a:spcPts val="1200"/>
              </a:spcBef>
              <a:spcAft>
                <a:spcPts val="0"/>
              </a:spcAft>
              <a:buSzPts val="1900"/>
              <a:buFont typeface="Arial"/>
              <a:buAutoNum type="arabicParenR"/>
            </a:pPr>
            <a:r>
              <a:rPr b="1" lang="en-GB" sz="1900">
                <a:latin typeface="Arial"/>
                <a:ea typeface="Arial"/>
                <a:cs typeface="Arial"/>
                <a:sym typeface="Arial"/>
              </a:rPr>
              <a:t>LDA - Used for Topic Modelling</a:t>
            </a:r>
            <a:endParaRPr b="1" sz="1900">
              <a:latin typeface="Arial"/>
              <a:ea typeface="Arial"/>
              <a:cs typeface="Arial"/>
              <a:sym typeface="Arial"/>
            </a:endParaRPr>
          </a:p>
          <a:p>
            <a:pPr indent="-349250" lvl="0" marL="457200" rtl="0" algn="l">
              <a:spcBef>
                <a:spcPts val="0"/>
              </a:spcBef>
              <a:spcAft>
                <a:spcPts val="0"/>
              </a:spcAft>
              <a:buSzPts val="1900"/>
              <a:buFont typeface="Arial"/>
              <a:buAutoNum type="arabicParenR"/>
            </a:pPr>
            <a:r>
              <a:rPr b="1" lang="en-GB" sz="1900">
                <a:latin typeface="Arial"/>
                <a:ea typeface="Arial"/>
                <a:cs typeface="Arial"/>
                <a:sym typeface="Arial"/>
              </a:rPr>
              <a:t>T5 Transformer - A Text to Text Transformer from Google used for Text summarization in required format</a:t>
            </a:r>
            <a:endParaRPr b="1" sz="1900">
              <a:latin typeface="Arial"/>
              <a:ea typeface="Arial"/>
              <a:cs typeface="Arial"/>
              <a:sym typeface="Arial"/>
            </a:endParaRPr>
          </a:p>
          <a:p>
            <a:pPr indent="-349250" lvl="0" marL="457200" rtl="0" algn="l">
              <a:spcBef>
                <a:spcPts val="0"/>
              </a:spcBef>
              <a:spcAft>
                <a:spcPts val="0"/>
              </a:spcAft>
              <a:buSzPts val="1900"/>
              <a:buFont typeface="Arial"/>
              <a:buAutoNum type="arabicParenR"/>
            </a:pPr>
            <a:r>
              <a:rPr b="1" lang="en-GB" sz="1900">
                <a:latin typeface="Arial"/>
                <a:ea typeface="Arial"/>
                <a:cs typeface="Arial"/>
                <a:sym typeface="Arial"/>
              </a:rPr>
              <a:t>VGG16 - A CNN algorithm used to train on Images for predicting Captions on Image(Image Captioning)</a:t>
            </a:r>
            <a:endParaRPr b="1" sz="1900">
              <a:latin typeface="Arial"/>
              <a:ea typeface="Arial"/>
              <a:cs typeface="Arial"/>
              <a:sym typeface="Arial"/>
            </a:endParaRPr>
          </a:p>
        </p:txBody>
      </p:sp>
      <p:sp>
        <p:nvSpPr>
          <p:cNvPr id="129" name="Google Shape;129;p25"/>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MODELs USED</a:t>
            </a:r>
            <a:endParaRPr sz="4150"/>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6"/>
          <p:cNvPicPr preferRelativeResize="0"/>
          <p:nvPr/>
        </p:nvPicPr>
        <p:blipFill>
          <a:blip r:embed="rId3">
            <a:alphaModFix/>
          </a:blip>
          <a:stretch>
            <a:fillRect/>
          </a:stretch>
        </p:blipFill>
        <p:spPr>
          <a:xfrm>
            <a:off x="0" y="1129900"/>
            <a:ext cx="8948449" cy="3852475"/>
          </a:xfrm>
          <a:prstGeom prst="rect">
            <a:avLst/>
          </a:prstGeom>
          <a:noFill/>
          <a:ln>
            <a:noFill/>
          </a:ln>
        </p:spPr>
      </p:pic>
      <p:sp>
        <p:nvSpPr>
          <p:cNvPr id="135" name="Google Shape;135;p26"/>
          <p:cNvSpPr txBox="1"/>
          <p:nvPr/>
        </p:nvSpPr>
        <p:spPr>
          <a:xfrm>
            <a:off x="824525" y="176700"/>
            <a:ext cx="7518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500"/>
              <a:t>        </a:t>
            </a:r>
            <a:r>
              <a:rPr b="1" lang="en-GB" sz="2500"/>
              <a:t>Topic Modelling Explanation using LDA</a:t>
            </a:r>
            <a:endParaRPr b="1" sz="2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7"/>
          <p:cNvPicPr preferRelativeResize="0"/>
          <p:nvPr/>
        </p:nvPicPr>
        <p:blipFill rotWithShape="1">
          <a:blip r:embed="rId3">
            <a:alphaModFix/>
          </a:blip>
          <a:srcRect b="5160" l="0" r="0" t="14337"/>
          <a:stretch/>
        </p:blipFill>
        <p:spPr>
          <a:xfrm>
            <a:off x="293237" y="1003725"/>
            <a:ext cx="8405125" cy="4001075"/>
          </a:xfrm>
          <a:prstGeom prst="rect">
            <a:avLst/>
          </a:prstGeom>
          <a:noFill/>
          <a:ln>
            <a:noFill/>
          </a:ln>
          <a:effectLst>
            <a:outerShdw blurRad="57150" rotWithShape="0" algn="bl" dir="5400000" dist="19050">
              <a:srgbClr val="000000">
                <a:alpha val="50000"/>
              </a:srgbClr>
            </a:outerShdw>
          </a:effectLst>
        </p:spPr>
      </p:pic>
      <p:sp>
        <p:nvSpPr>
          <p:cNvPr id="141" name="Google Shape;141;p27"/>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Autofit/>
          </a:bodyPr>
          <a:lstStyle/>
          <a:p>
            <a:pPr indent="457200" lvl="0" marL="2286000" rtl="0" algn="just">
              <a:spcBef>
                <a:spcPts val="0"/>
              </a:spcBef>
              <a:spcAft>
                <a:spcPts val="0"/>
              </a:spcAft>
              <a:buSzPts val="990"/>
              <a:buNone/>
            </a:pPr>
            <a:r>
              <a:rPr lang="en-GB" sz="3334"/>
              <a:t>LDA Graph Model</a:t>
            </a:r>
            <a:endParaRPr sz="212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idx="1" type="body"/>
          </p:nvPr>
        </p:nvSpPr>
        <p:spPr>
          <a:xfrm>
            <a:off x="0" y="824400"/>
            <a:ext cx="9144000" cy="4319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Arial"/>
              <a:buChar char="●"/>
            </a:pPr>
            <a:r>
              <a:rPr b="1" lang="en-GB" sz="1900">
                <a:latin typeface="Arial"/>
                <a:ea typeface="Arial"/>
                <a:cs typeface="Arial"/>
                <a:sym typeface="Arial"/>
              </a:rPr>
              <a:t>The T5 (Text-To-Text Transfer Transformer) model is a unified framework that converts every language problem into a text-to-text format. </a:t>
            </a:r>
            <a:endParaRPr b="1" sz="1900">
              <a:latin typeface="Arial"/>
              <a:ea typeface="Arial"/>
              <a:cs typeface="Arial"/>
              <a:sym typeface="Arial"/>
            </a:endParaRPr>
          </a:p>
          <a:p>
            <a:pPr indent="-349250" lvl="0" marL="457200" rtl="0" algn="l">
              <a:spcBef>
                <a:spcPts val="0"/>
              </a:spcBef>
              <a:spcAft>
                <a:spcPts val="0"/>
              </a:spcAft>
              <a:buSzPts val="1900"/>
              <a:buFont typeface="Arial"/>
              <a:buChar char="●"/>
            </a:pPr>
            <a:r>
              <a:rPr b="1" lang="en-GB" sz="1900">
                <a:latin typeface="Arial"/>
                <a:ea typeface="Arial"/>
                <a:cs typeface="Arial"/>
                <a:sym typeface="Arial"/>
              </a:rPr>
              <a:t>It handles a wide variety of tasks, such as translation, classification, QA, summarization, by treating all tasks uniformly as taking some input text and outputting some text where the task type is embedded as descriptors in the input. </a:t>
            </a:r>
            <a:endParaRPr b="1" sz="1900">
              <a:latin typeface="Arial"/>
              <a:ea typeface="Arial"/>
              <a:cs typeface="Arial"/>
              <a:sym typeface="Arial"/>
            </a:endParaRPr>
          </a:p>
          <a:p>
            <a:pPr indent="-349250" lvl="0" marL="457200" rtl="0" algn="l">
              <a:spcBef>
                <a:spcPts val="0"/>
              </a:spcBef>
              <a:spcAft>
                <a:spcPts val="0"/>
              </a:spcAft>
              <a:buSzPts val="1900"/>
              <a:buChar char="●"/>
            </a:pPr>
            <a:r>
              <a:rPr b="1" lang="en-GB" sz="1900">
                <a:solidFill>
                  <a:srgbClr val="404040"/>
                </a:solidFill>
                <a:highlight>
                  <a:srgbClr val="FCFCFC"/>
                </a:highlight>
                <a:latin typeface="Arial"/>
                <a:ea typeface="Arial"/>
                <a:cs typeface="Arial"/>
                <a:sym typeface="Arial"/>
              </a:rPr>
              <a:t> The input sequence is fed to the model using </a:t>
            </a:r>
            <a:r>
              <a:rPr b="1" lang="en-GB" sz="1900">
                <a:solidFill>
                  <a:srgbClr val="6670FF"/>
                </a:solidFill>
                <a:highlight>
                  <a:srgbClr val="FFFFFF"/>
                </a:highlight>
                <a:latin typeface="Arial"/>
                <a:ea typeface="Arial"/>
                <a:cs typeface="Arial"/>
                <a:sym typeface="Arial"/>
              </a:rPr>
              <a:t>input_ids</a:t>
            </a:r>
            <a:r>
              <a:rPr b="1" lang="en-GB" sz="1900">
                <a:solidFill>
                  <a:srgbClr val="404040"/>
                </a:solidFill>
                <a:highlight>
                  <a:srgbClr val="FCFCFC"/>
                </a:highlight>
                <a:latin typeface="Arial"/>
                <a:ea typeface="Arial"/>
                <a:cs typeface="Arial"/>
                <a:sym typeface="Arial"/>
              </a:rPr>
              <a:t>. The target sequence is shifted to the right, i.e., prepended by a start-sequence token and fed to the decoder using the </a:t>
            </a:r>
            <a:r>
              <a:rPr b="1" lang="en-GB" sz="1900">
                <a:solidFill>
                  <a:srgbClr val="6670FF"/>
                </a:solidFill>
                <a:highlight>
                  <a:srgbClr val="FFFFFF"/>
                </a:highlight>
                <a:latin typeface="Arial"/>
                <a:ea typeface="Arial"/>
                <a:cs typeface="Arial"/>
                <a:sym typeface="Arial"/>
              </a:rPr>
              <a:t>decoder_input_ids</a:t>
            </a:r>
            <a:r>
              <a:rPr b="1" lang="en-GB" sz="1900">
                <a:solidFill>
                  <a:srgbClr val="404040"/>
                </a:solidFill>
                <a:highlight>
                  <a:srgbClr val="FCFCFC"/>
                </a:highlight>
                <a:latin typeface="Arial"/>
                <a:ea typeface="Arial"/>
                <a:cs typeface="Arial"/>
                <a:sym typeface="Arial"/>
              </a:rPr>
              <a:t>. In teacher-forcing style, the target sequence is then appended by the EOS token and corresponds to the </a:t>
            </a:r>
            <a:r>
              <a:rPr b="1" lang="en-GB" sz="1900">
                <a:solidFill>
                  <a:srgbClr val="6670FF"/>
                </a:solidFill>
                <a:highlight>
                  <a:srgbClr val="FFFFFF"/>
                </a:highlight>
                <a:latin typeface="Arial"/>
                <a:ea typeface="Arial"/>
                <a:cs typeface="Arial"/>
                <a:sym typeface="Arial"/>
              </a:rPr>
              <a:t>labels</a:t>
            </a:r>
            <a:r>
              <a:rPr b="1" lang="en-GB" sz="1900">
                <a:solidFill>
                  <a:srgbClr val="404040"/>
                </a:solidFill>
                <a:highlight>
                  <a:srgbClr val="FCFCFC"/>
                </a:highlight>
                <a:latin typeface="Arial"/>
                <a:ea typeface="Arial"/>
                <a:cs typeface="Arial"/>
                <a:sym typeface="Arial"/>
              </a:rPr>
              <a:t>. </a:t>
            </a:r>
            <a:endParaRPr b="1" sz="1900">
              <a:latin typeface="Arial"/>
              <a:ea typeface="Arial"/>
              <a:cs typeface="Arial"/>
              <a:sym typeface="Arial"/>
            </a:endParaRPr>
          </a:p>
        </p:txBody>
      </p:sp>
      <p:sp>
        <p:nvSpPr>
          <p:cNvPr id="147" name="Google Shape;147;p28"/>
          <p:cNvSpPr txBox="1"/>
          <p:nvPr>
            <p:ph type="title"/>
          </p:nvPr>
        </p:nvSpPr>
        <p:spPr>
          <a:xfrm>
            <a:off x="311600" y="119125"/>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76190"/>
              <a:buFont typeface="Arial"/>
              <a:buNone/>
            </a:pPr>
            <a:r>
              <a:rPr lang="en-GB" sz="3150"/>
              <a:t>T5 Transformer(Text-To-Text Transformer)</a:t>
            </a:r>
            <a:endParaRPr sz="3038"/>
          </a:p>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9"/>
          <p:cNvSpPr txBox="1"/>
          <p:nvPr>
            <p:ph type="title"/>
          </p:nvPr>
        </p:nvSpPr>
        <p:spPr>
          <a:xfrm>
            <a:off x="311700" y="301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Block Diagram of Text Summarization</a:t>
            </a:r>
            <a:endParaRPr/>
          </a:p>
        </p:txBody>
      </p:sp>
      <p:sp>
        <p:nvSpPr>
          <p:cNvPr id="153" name="Google Shape;153;p2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4" name="Google Shape;154;p29"/>
          <p:cNvPicPr preferRelativeResize="0"/>
          <p:nvPr/>
        </p:nvPicPr>
        <p:blipFill>
          <a:blip r:embed="rId3">
            <a:alphaModFix/>
          </a:blip>
          <a:stretch>
            <a:fillRect/>
          </a:stretch>
        </p:blipFill>
        <p:spPr>
          <a:xfrm>
            <a:off x="0" y="1035524"/>
            <a:ext cx="9144000" cy="4107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30"/>
          <p:cNvPicPr preferRelativeResize="0"/>
          <p:nvPr/>
        </p:nvPicPr>
        <p:blipFill>
          <a:blip r:embed="rId3">
            <a:alphaModFix/>
          </a:blip>
          <a:stretch>
            <a:fillRect/>
          </a:stretch>
        </p:blipFill>
        <p:spPr>
          <a:xfrm rot="-5400000">
            <a:off x="2289567" y="-1761717"/>
            <a:ext cx="4564875" cy="86669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1"/>
          <p:cNvSpPr txBox="1"/>
          <p:nvPr>
            <p:ph type="title"/>
          </p:nvPr>
        </p:nvSpPr>
        <p:spPr>
          <a:xfrm>
            <a:off x="311700" y="292850"/>
            <a:ext cx="8520600" cy="8010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REQUIREMENT </a:t>
            </a:r>
            <a:endParaRPr/>
          </a:p>
        </p:txBody>
      </p:sp>
      <p:sp>
        <p:nvSpPr>
          <p:cNvPr id="165" name="Google Shape;165;p31"/>
          <p:cNvSpPr txBox="1"/>
          <p:nvPr>
            <p:ph idx="1" type="body"/>
          </p:nvPr>
        </p:nvSpPr>
        <p:spPr>
          <a:xfrm>
            <a:off x="311700" y="1239275"/>
            <a:ext cx="4079700" cy="3329400"/>
          </a:xfrm>
          <a:prstGeom prst="rect">
            <a:avLst/>
          </a:prstGeom>
        </p:spPr>
        <p:txBody>
          <a:bodyPr anchorCtr="0" anchor="t" bIns="91425" lIns="91425" spcFirstLastPara="1" rIns="91425" wrap="square" tIns="91425">
            <a:noAutofit/>
          </a:bodyPr>
          <a:lstStyle/>
          <a:p>
            <a:pPr indent="0" lvl="0" marL="0" marR="36676" rtl="0" algn="just">
              <a:lnSpc>
                <a:spcPct val="152855"/>
              </a:lnSpc>
              <a:spcBef>
                <a:spcPts val="930"/>
              </a:spcBef>
              <a:spcAft>
                <a:spcPts val="0"/>
              </a:spcAft>
              <a:buNone/>
            </a:pPr>
            <a:r>
              <a:rPr b="1" lang="en-GB">
                <a:solidFill>
                  <a:srgbClr val="000000"/>
                </a:solidFill>
                <a:latin typeface="Arial"/>
                <a:ea typeface="Arial"/>
                <a:cs typeface="Arial"/>
                <a:sym typeface="Arial"/>
              </a:rPr>
              <a:t>FUNCTIONAL REQUIREMENTS:-  </a:t>
            </a:r>
            <a:endParaRPr b="1">
              <a:solidFill>
                <a:srgbClr val="000000"/>
              </a:solidFill>
              <a:latin typeface="Arial"/>
              <a:ea typeface="Arial"/>
              <a:cs typeface="Arial"/>
              <a:sym typeface="Arial"/>
            </a:endParaRPr>
          </a:p>
          <a:p>
            <a:pPr indent="-342900" lvl="0" marL="457200" marR="36676" rtl="0" algn="just">
              <a:lnSpc>
                <a:spcPct val="152855"/>
              </a:lnSpc>
              <a:spcBef>
                <a:spcPts val="930"/>
              </a:spcBef>
              <a:spcAft>
                <a:spcPts val="0"/>
              </a:spcAft>
              <a:buClr>
                <a:srgbClr val="000000"/>
              </a:buClr>
              <a:buSzPts val="1800"/>
              <a:buFont typeface="Arial"/>
              <a:buChar char="●"/>
            </a:pPr>
            <a:r>
              <a:rPr lang="en-GB">
                <a:solidFill>
                  <a:srgbClr val="000000"/>
                </a:solidFill>
                <a:latin typeface="Arial"/>
                <a:ea typeface="Arial"/>
                <a:cs typeface="Arial"/>
                <a:sym typeface="Arial"/>
              </a:rPr>
              <a:t>Large Chunks of Text. </a:t>
            </a:r>
            <a:endParaRPr>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Web Page Urls.  </a:t>
            </a:r>
            <a:endParaRPr>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Text Rank Algorithm.  </a:t>
            </a:r>
            <a:endParaRPr>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Word2vec Representation(Glove Algorithm)  </a:t>
            </a:r>
            <a:endParaRPr>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Similarity Matrix.</a:t>
            </a:r>
            <a:r>
              <a:rPr b="1" lang="en-GB">
                <a:solidFill>
                  <a:srgbClr val="000000"/>
                </a:solidFill>
                <a:latin typeface="Arial"/>
                <a:ea typeface="Arial"/>
                <a:cs typeface="Arial"/>
                <a:sym typeface="Arial"/>
              </a:rPr>
              <a:t>  </a:t>
            </a:r>
            <a:endParaRPr b="1">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Char char="●"/>
            </a:pPr>
            <a:r>
              <a:rPr b="1" lang="en-GB">
                <a:solidFill>
                  <a:srgbClr val="000000"/>
                </a:solidFill>
              </a:rPr>
              <a:t>Transformer Package</a:t>
            </a:r>
            <a:endParaRPr b="1">
              <a:solidFill>
                <a:srgbClr val="000000"/>
              </a:solidFill>
            </a:endParaRPr>
          </a:p>
          <a:p>
            <a:pPr indent="0" lvl="0" marL="457200" marR="35077" rtl="0" algn="ctr">
              <a:lnSpc>
                <a:spcPct val="152762"/>
              </a:lnSpc>
              <a:spcBef>
                <a:spcPts val="930"/>
              </a:spcBef>
              <a:spcAft>
                <a:spcPts val="0"/>
              </a:spcAft>
              <a:buNone/>
            </a:pPr>
            <a:r>
              <a:t/>
            </a:r>
            <a:endParaRPr b="1" sz="1200">
              <a:solidFill>
                <a:srgbClr val="000000"/>
              </a:solidFill>
              <a:latin typeface="Arial"/>
              <a:ea typeface="Arial"/>
              <a:cs typeface="Arial"/>
              <a:sym typeface="Arial"/>
            </a:endParaRPr>
          </a:p>
        </p:txBody>
      </p:sp>
      <p:sp>
        <p:nvSpPr>
          <p:cNvPr id="166" name="Google Shape;166;p31"/>
          <p:cNvSpPr txBox="1"/>
          <p:nvPr/>
        </p:nvSpPr>
        <p:spPr>
          <a:xfrm>
            <a:off x="4635350" y="1239275"/>
            <a:ext cx="4335600" cy="3555000"/>
          </a:xfrm>
          <a:prstGeom prst="rect">
            <a:avLst/>
          </a:prstGeom>
          <a:noFill/>
          <a:ln>
            <a:noFill/>
          </a:ln>
        </p:spPr>
        <p:txBody>
          <a:bodyPr anchorCtr="0" anchor="t" bIns="91425" lIns="91425" spcFirstLastPara="1" rIns="91425" wrap="square" tIns="91425">
            <a:normAutofit/>
          </a:bodyPr>
          <a:lstStyle/>
          <a:p>
            <a:pPr indent="0" lvl="0" marL="0" marR="35077" rtl="0" algn="l">
              <a:lnSpc>
                <a:spcPct val="152762"/>
              </a:lnSpc>
              <a:spcBef>
                <a:spcPts val="930"/>
              </a:spcBef>
              <a:spcAft>
                <a:spcPts val="0"/>
              </a:spcAft>
              <a:buNone/>
            </a:pPr>
            <a:r>
              <a:rPr b="1" lang="en-GB" sz="1800"/>
              <a:t>NON FUNCTIONAL REQUIREMENTS:- </a:t>
            </a:r>
            <a:endParaRPr b="1" sz="1800"/>
          </a:p>
          <a:p>
            <a:pPr indent="-342900" lvl="0" marL="457200" marR="35077" rtl="0" algn="l">
              <a:lnSpc>
                <a:spcPct val="152762"/>
              </a:lnSpc>
              <a:spcBef>
                <a:spcPts val="930"/>
              </a:spcBef>
              <a:spcAft>
                <a:spcPts val="0"/>
              </a:spcAft>
              <a:buSzPts val="1800"/>
              <a:buChar char="●"/>
            </a:pPr>
            <a:r>
              <a:rPr lang="en-GB" sz="1800"/>
              <a:t> Reliability. </a:t>
            </a:r>
            <a:endParaRPr sz="1800"/>
          </a:p>
          <a:p>
            <a:pPr indent="-342900" lvl="0" marL="457200" marR="35077" rtl="0" algn="l">
              <a:lnSpc>
                <a:spcPct val="152762"/>
              </a:lnSpc>
              <a:spcBef>
                <a:spcPts val="0"/>
              </a:spcBef>
              <a:spcAft>
                <a:spcPts val="0"/>
              </a:spcAft>
              <a:buSzPts val="1800"/>
              <a:buChar char="●"/>
            </a:pPr>
            <a:r>
              <a:rPr lang="en-GB" sz="1800"/>
              <a:t> Performance  </a:t>
            </a:r>
            <a:endParaRPr sz="1800"/>
          </a:p>
          <a:p>
            <a:pPr indent="-342900" lvl="0" marL="457200" marR="35077" rtl="0" algn="l">
              <a:lnSpc>
                <a:spcPct val="152762"/>
              </a:lnSpc>
              <a:spcBef>
                <a:spcPts val="0"/>
              </a:spcBef>
              <a:spcAft>
                <a:spcPts val="0"/>
              </a:spcAft>
              <a:buSzPts val="1800"/>
              <a:buChar char="●"/>
            </a:pPr>
            <a:r>
              <a:rPr lang="en-GB" sz="1800"/>
              <a:t>Usability.  </a:t>
            </a:r>
            <a:endParaRPr sz="1800"/>
          </a:p>
          <a:p>
            <a:pPr indent="-342900" lvl="0" marL="457200" marR="35077" rtl="0" algn="l">
              <a:lnSpc>
                <a:spcPct val="152762"/>
              </a:lnSpc>
              <a:spcBef>
                <a:spcPts val="0"/>
              </a:spcBef>
              <a:spcAft>
                <a:spcPts val="0"/>
              </a:spcAft>
              <a:buSzPts val="1800"/>
              <a:buChar char="●"/>
            </a:pPr>
            <a:r>
              <a:rPr lang="en-GB" sz="1800"/>
              <a:t>Platform independent </a:t>
            </a:r>
            <a:endParaRPr sz="1800"/>
          </a:p>
          <a:p>
            <a:pPr indent="-342900" lvl="0" marL="457200" marR="35077" rtl="0" algn="l">
              <a:lnSpc>
                <a:spcPct val="152762"/>
              </a:lnSpc>
              <a:spcBef>
                <a:spcPts val="0"/>
              </a:spcBef>
              <a:spcAft>
                <a:spcPts val="0"/>
              </a:spcAft>
              <a:buSzPts val="1800"/>
              <a:buChar char="●"/>
            </a:pPr>
            <a:r>
              <a:rPr lang="en-GB" sz="1800"/>
              <a:t> Supportability.</a:t>
            </a:r>
            <a:endParaRPr sz="1800">
              <a:latin typeface="Source Code Pro"/>
              <a:ea typeface="Source Code Pro"/>
              <a:cs typeface="Source Code Pro"/>
              <a:sym typeface="Source Code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61" name="Shape 61"/>
        <p:cNvGrpSpPr/>
        <p:nvPr/>
      </p:nvGrpSpPr>
      <p:grpSpPr>
        <a:xfrm>
          <a:off x="0" y="0"/>
          <a:ext cx="0" cy="0"/>
          <a:chOff x="0" y="0"/>
          <a:chExt cx="0" cy="0"/>
        </a:xfrm>
      </p:grpSpPr>
      <p:sp>
        <p:nvSpPr>
          <p:cNvPr id="62" name="Google Shape;62;p14"/>
          <p:cNvSpPr txBox="1"/>
          <p:nvPr>
            <p:ph type="ctrTitle"/>
          </p:nvPr>
        </p:nvSpPr>
        <p:spPr>
          <a:xfrm>
            <a:off x="594900" y="2189800"/>
            <a:ext cx="8237400" cy="8637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n-GB" sz="1800">
                <a:latin typeface="Source Code Pro"/>
                <a:ea typeface="Source Code Pro"/>
                <a:cs typeface="Source Code Pro"/>
                <a:sym typeface="Source Code Pro"/>
              </a:rPr>
              <a:t>         TOPIC:- </a:t>
            </a:r>
            <a:r>
              <a:rPr lang="en-GB" sz="1800">
                <a:latin typeface="Times"/>
                <a:ea typeface="Times"/>
                <a:cs typeface="Times"/>
                <a:sym typeface="Times"/>
              </a:rPr>
              <a:t>End-End Summarization Tool using NLP</a:t>
            </a:r>
            <a:r>
              <a:rPr lang="en-GB" sz="1800">
                <a:latin typeface="Source Code Pro"/>
                <a:ea typeface="Source Code Pro"/>
                <a:cs typeface="Source Code Pro"/>
                <a:sym typeface="Source Code Pro"/>
              </a:rPr>
              <a:t>           </a:t>
            </a:r>
            <a:endParaRPr/>
          </a:p>
        </p:txBody>
      </p:sp>
      <p:sp>
        <p:nvSpPr>
          <p:cNvPr id="63" name="Google Shape;63;p14"/>
          <p:cNvSpPr txBox="1"/>
          <p:nvPr>
            <p:ph idx="1" type="subTitle"/>
          </p:nvPr>
        </p:nvSpPr>
        <p:spPr>
          <a:xfrm>
            <a:off x="155850" y="3557100"/>
            <a:ext cx="8832300" cy="1586400"/>
          </a:xfrm>
          <a:prstGeom prst="rect">
            <a:avLst/>
          </a:prstGeom>
        </p:spPr>
        <p:txBody>
          <a:bodyPr anchorCtr="0" anchor="ctr" bIns="91425" lIns="91425" spcFirstLastPara="1" rIns="91425" wrap="square" tIns="91425">
            <a:normAutofit fontScale="85000" lnSpcReduction="20000"/>
          </a:bodyPr>
          <a:lstStyle/>
          <a:p>
            <a:pPr indent="0" lvl="0" marL="0" rtl="0" algn="l">
              <a:spcBef>
                <a:spcPts val="0"/>
              </a:spcBef>
              <a:spcAft>
                <a:spcPts val="0"/>
              </a:spcAft>
              <a:buNone/>
            </a:pPr>
            <a:r>
              <a:rPr lang="en-GB" sz="1708"/>
              <a:t>Submitted By:-Prayag Gavshinde                         Under Supervision of</a:t>
            </a:r>
            <a:endParaRPr sz="1708"/>
          </a:p>
          <a:p>
            <a:pPr indent="0" lvl="0" marL="0" rtl="0" algn="l">
              <a:spcBef>
                <a:spcPts val="0"/>
              </a:spcBef>
              <a:spcAft>
                <a:spcPts val="0"/>
              </a:spcAft>
              <a:buNone/>
            </a:pPr>
            <a:r>
              <a:rPr lang="en-GB" sz="1708"/>
              <a:t>              Raghav Agrawal	                            Prof. Kapil Sahu</a:t>
            </a:r>
            <a:endParaRPr sz="1708"/>
          </a:p>
          <a:p>
            <a:pPr indent="0" lvl="0" marL="0" rtl="0" algn="l">
              <a:spcBef>
                <a:spcPts val="0"/>
              </a:spcBef>
              <a:spcAft>
                <a:spcPts val="0"/>
              </a:spcAft>
              <a:buNone/>
            </a:pPr>
            <a:r>
              <a:rPr lang="en-GB" sz="1708"/>
              <a:t>              Rishabh Rathore 	</a:t>
            </a:r>
            <a:endParaRPr sz="1708"/>
          </a:p>
          <a:p>
            <a:pPr indent="0" lvl="0" marL="0" rtl="0" algn="l">
              <a:spcBef>
                <a:spcPts val="0"/>
              </a:spcBef>
              <a:spcAft>
                <a:spcPts val="0"/>
              </a:spcAft>
              <a:buNone/>
            </a:pPr>
            <a:r>
              <a:rPr lang="en-GB" sz="1708"/>
              <a:t>              Rishi Somani 	                       </a:t>
            </a:r>
            <a:endParaRPr sz="1708"/>
          </a:p>
          <a:p>
            <a:pPr indent="0" lvl="0" marL="0" rtl="0" algn="l">
              <a:spcBef>
                <a:spcPts val="0"/>
              </a:spcBef>
              <a:spcAft>
                <a:spcPts val="0"/>
              </a:spcAft>
              <a:buNone/>
            </a:pPr>
            <a:r>
              <a:rPr lang="en-GB" sz="1708"/>
              <a:t>              Sambhav Jain</a:t>
            </a:r>
            <a:r>
              <a:rPr lang="en-GB" sz="1400"/>
              <a:t> </a:t>
            </a:r>
            <a:endParaRPr sz="1400"/>
          </a:p>
          <a:p>
            <a:pPr indent="0" lvl="0" marL="0" rtl="0" algn="l">
              <a:spcBef>
                <a:spcPts val="0"/>
              </a:spcBef>
              <a:spcAft>
                <a:spcPts val="0"/>
              </a:spcAft>
              <a:buNone/>
            </a:pPr>
            <a:r>
              <a:rPr lang="en-GB" sz="1400"/>
              <a:t>              </a:t>
            </a:r>
            <a:endParaRPr sz="1400"/>
          </a:p>
          <a:p>
            <a:pPr indent="0" lvl="0" marL="0" rtl="0" algn="l">
              <a:spcBef>
                <a:spcPts val="0"/>
              </a:spcBef>
              <a:spcAft>
                <a:spcPts val="0"/>
              </a:spcAft>
              <a:buNone/>
            </a:pPr>
            <a:r>
              <a:t/>
            </a:r>
            <a:endParaRPr/>
          </a:p>
        </p:txBody>
      </p:sp>
      <p:pic>
        <p:nvPicPr>
          <p:cNvPr id="64" name="Google Shape;64;p14"/>
          <p:cNvPicPr preferRelativeResize="0"/>
          <p:nvPr/>
        </p:nvPicPr>
        <p:blipFill rotWithShape="1">
          <a:blip r:embed="rId3">
            <a:alphaModFix/>
          </a:blip>
          <a:srcRect b="0" l="0" r="0" t="16471"/>
          <a:stretch/>
        </p:blipFill>
        <p:spPr>
          <a:xfrm>
            <a:off x="1018938" y="0"/>
            <a:ext cx="7106125" cy="18061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2"/>
          <p:cNvSpPr txBox="1"/>
          <p:nvPr>
            <p:ph idx="1" type="body"/>
          </p:nvPr>
        </p:nvSpPr>
        <p:spPr>
          <a:xfrm>
            <a:off x="311700" y="742200"/>
            <a:ext cx="4079700" cy="3955200"/>
          </a:xfrm>
          <a:prstGeom prst="rect">
            <a:avLst/>
          </a:prstGeom>
        </p:spPr>
        <p:txBody>
          <a:bodyPr anchorCtr="0" anchor="t" bIns="91425" lIns="91425" spcFirstLastPara="1" rIns="91425" wrap="square" tIns="91425">
            <a:noAutofit/>
          </a:bodyPr>
          <a:lstStyle/>
          <a:p>
            <a:pPr indent="0" lvl="0" marL="0" marR="36676" rtl="0" algn="just">
              <a:lnSpc>
                <a:spcPct val="152855"/>
              </a:lnSpc>
              <a:spcBef>
                <a:spcPts val="930"/>
              </a:spcBef>
              <a:spcAft>
                <a:spcPts val="0"/>
              </a:spcAft>
              <a:buNone/>
            </a:pPr>
            <a:r>
              <a:rPr b="1" lang="en-GB">
                <a:solidFill>
                  <a:srgbClr val="000000"/>
                </a:solidFill>
                <a:latin typeface="Arial"/>
                <a:ea typeface="Arial"/>
                <a:cs typeface="Arial"/>
                <a:sym typeface="Arial"/>
              </a:rPr>
              <a:t>HARDWARE REQUIREMENTS:-  </a:t>
            </a:r>
            <a:endParaRPr b="1">
              <a:solidFill>
                <a:srgbClr val="000000"/>
              </a:solidFill>
              <a:latin typeface="Arial"/>
              <a:ea typeface="Arial"/>
              <a:cs typeface="Arial"/>
              <a:sym typeface="Arial"/>
            </a:endParaRPr>
          </a:p>
          <a:p>
            <a:pPr indent="-342900" lvl="0" marL="457200" marR="36676" rtl="0" algn="just">
              <a:lnSpc>
                <a:spcPct val="152855"/>
              </a:lnSpc>
              <a:spcBef>
                <a:spcPts val="930"/>
              </a:spcBef>
              <a:spcAft>
                <a:spcPts val="0"/>
              </a:spcAft>
              <a:buClr>
                <a:srgbClr val="000000"/>
              </a:buClr>
              <a:buSzPts val="1800"/>
              <a:buFont typeface="Arial"/>
              <a:buChar char="●"/>
            </a:pPr>
            <a:r>
              <a:rPr lang="en-GB">
                <a:solidFill>
                  <a:srgbClr val="000000"/>
                </a:solidFill>
                <a:latin typeface="Arial"/>
                <a:ea typeface="Arial"/>
                <a:cs typeface="Arial"/>
                <a:sym typeface="Arial"/>
              </a:rPr>
              <a:t> Modern Operating System:</a:t>
            </a:r>
            <a:endParaRPr>
              <a:solidFill>
                <a:srgbClr val="000000"/>
              </a:solidFill>
              <a:latin typeface="Arial"/>
              <a:ea typeface="Arial"/>
              <a:cs typeface="Arial"/>
              <a:sym typeface="Arial"/>
            </a:endParaRPr>
          </a:p>
          <a:p>
            <a:pPr indent="-342900" lvl="1" marL="914400" marR="36676" rtl="0" algn="just">
              <a:lnSpc>
                <a:spcPct val="152855"/>
              </a:lnSpc>
              <a:spcBef>
                <a:spcPts val="0"/>
              </a:spcBef>
              <a:spcAft>
                <a:spcPts val="0"/>
              </a:spcAft>
              <a:buClr>
                <a:srgbClr val="000000"/>
              </a:buClr>
              <a:buSzPts val="1800"/>
              <a:buFont typeface="Arial"/>
              <a:buChar char="○"/>
            </a:pPr>
            <a:r>
              <a:rPr lang="en-GB" sz="1800">
                <a:solidFill>
                  <a:srgbClr val="000000"/>
                </a:solidFill>
                <a:latin typeface="Arial"/>
                <a:ea typeface="Arial"/>
                <a:cs typeface="Arial"/>
                <a:sym typeface="Arial"/>
              </a:rPr>
              <a:t>Windows 7 or 10 </a:t>
            </a:r>
            <a:endParaRPr sz="1800">
              <a:solidFill>
                <a:srgbClr val="000000"/>
              </a:solidFill>
              <a:latin typeface="Arial"/>
              <a:ea typeface="Arial"/>
              <a:cs typeface="Arial"/>
              <a:sym typeface="Arial"/>
            </a:endParaRPr>
          </a:p>
          <a:p>
            <a:pPr indent="-342900" lvl="1" marL="914400" marR="36676" rtl="0" algn="just">
              <a:lnSpc>
                <a:spcPct val="152855"/>
              </a:lnSpc>
              <a:spcBef>
                <a:spcPts val="0"/>
              </a:spcBef>
              <a:spcAft>
                <a:spcPts val="0"/>
              </a:spcAft>
              <a:buClr>
                <a:srgbClr val="000000"/>
              </a:buClr>
              <a:buSzPts val="1800"/>
              <a:buFont typeface="Arial"/>
              <a:buChar char="○"/>
            </a:pPr>
            <a:r>
              <a:rPr lang="en-GB" sz="1800">
                <a:solidFill>
                  <a:srgbClr val="000000"/>
                </a:solidFill>
                <a:latin typeface="Arial"/>
                <a:ea typeface="Arial"/>
                <a:cs typeface="Arial"/>
                <a:sym typeface="Arial"/>
              </a:rPr>
              <a:t>Linux: RHEL 6/7, 64-bit (almost all libraries also work in   Ubuntu).</a:t>
            </a:r>
            <a:endParaRPr sz="1800">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4 GB RAM</a:t>
            </a:r>
            <a:endParaRPr>
              <a:solidFill>
                <a:srgbClr val="000000"/>
              </a:solidFill>
              <a:latin typeface="Arial"/>
              <a:ea typeface="Arial"/>
              <a:cs typeface="Arial"/>
              <a:sym typeface="Arial"/>
            </a:endParaRPr>
          </a:p>
          <a:p>
            <a:pPr indent="-342900" lvl="0" marL="457200" marR="36676" rtl="0" algn="just">
              <a:lnSpc>
                <a:spcPct val="152855"/>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x86 64-bit CPU (Intel / AMD architecture) .</a:t>
            </a:r>
            <a:endParaRPr>
              <a:solidFill>
                <a:srgbClr val="000000"/>
              </a:solidFill>
              <a:latin typeface="Arial"/>
              <a:ea typeface="Arial"/>
              <a:cs typeface="Arial"/>
              <a:sym typeface="Arial"/>
            </a:endParaRPr>
          </a:p>
          <a:p>
            <a:pPr indent="0" lvl="0" marL="0" marR="36676" rtl="0" algn="just">
              <a:lnSpc>
                <a:spcPct val="152855"/>
              </a:lnSpc>
              <a:spcBef>
                <a:spcPts val="930"/>
              </a:spcBef>
              <a:spcAft>
                <a:spcPts val="0"/>
              </a:spcAft>
              <a:buNone/>
            </a:pPr>
            <a:r>
              <a:t/>
            </a:r>
            <a:endParaRPr sz="1500">
              <a:solidFill>
                <a:srgbClr val="000000"/>
              </a:solidFill>
              <a:latin typeface="Arial"/>
              <a:ea typeface="Arial"/>
              <a:cs typeface="Arial"/>
              <a:sym typeface="Arial"/>
            </a:endParaRPr>
          </a:p>
          <a:p>
            <a:pPr indent="0" lvl="0" marL="0" marR="36676" rtl="0" algn="just">
              <a:lnSpc>
                <a:spcPct val="152855"/>
              </a:lnSpc>
              <a:spcBef>
                <a:spcPts val="930"/>
              </a:spcBef>
              <a:spcAft>
                <a:spcPts val="0"/>
              </a:spcAft>
              <a:buNone/>
            </a:pPr>
            <a:r>
              <a:rPr lang="en-GB" sz="1500">
                <a:solidFill>
                  <a:srgbClr val="000000"/>
                </a:solidFill>
                <a:latin typeface="Arial"/>
                <a:ea typeface="Arial"/>
                <a:cs typeface="Arial"/>
                <a:sym typeface="Arial"/>
              </a:rPr>
              <a:t> </a:t>
            </a:r>
            <a:r>
              <a:rPr b="1" lang="en-GB">
                <a:solidFill>
                  <a:srgbClr val="000000"/>
                </a:solidFill>
                <a:latin typeface="Arial"/>
                <a:ea typeface="Arial"/>
                <a:cs typeface="Arial"/>
                <a:sym typeface="Arial"/>
              </a:rPr>
              <a:t> </a:t>
            </a:r>
            <a:endParaRPr b="1">
              <a:solidFill>
                <a:srgbClr val="000000"/>
              </a:solidFill>
              <a:latin typeface="Arial"/>
              <a:ea typeface="Arial"/>
              <a:cs typeface="Arial"/>
              <a:sym typeface="Arial"/>
            </a:endParaRPr>
          </a:p>
          <a:p>
            <a:pPr indent="0" lvl="0" marL="457200" marR="35077" rtl="0" algn="ctr">
              <a:lnSpc>
                <a:spcPct val="152762"/>
              </a:lnSpc>
              <a:spcBef>
                <a:spcPts val="930"/>
              </a:spcBef>
              <a:spcAft>
                <a:spcPts val="0"/>
              </a:spcAft>
              <a:buNone/>
            </a:pPr>
            <a:r>
              <a:t/>
            </a:r>
            <a:endParaRPr b="1" sz="1200">
              <a:solidFill>
                <a:srgbClr val="000000"/>
              </a:solidFill>
              <a:latin typeface="Arial"/>
              <a:ea typeface="Arial"/>
              <a:cs typeface="Arial"/>
              <a:sym typeface="Arial"/>
            </a:endParaRPr>
          </a:p>
        </p:txBody>
      </p:sp>
      <p:sp>
        <p:nvSpPr>
          <p:cNvPr id="172" name="Google Shape;172;p32"/>
          <p:cNvSpPr txBox="1"/>
          <p:nvPr/>
        </p:nvSpPr>
        <p:spPr>
          <a:xfrm>
            <a:off x="4572000" y="704850"/>
            <a:ext cx="4335600" cy="3955200"/>
          </a:xfrm>
          <a:prstGeom prst="rect">
            <a:avLst/>
          </a:prstGeom>
          <a:noFill/>
          <a:ln>
            <a:noFill/>
          </a:ln>
        </p:spPr>
        <p:txBody>
          <a:bodyPr anchorCtr="0" anchor="t" bIns="91425" lIns="91425" spcFirstLastPara="1" rIns="91425" wrap="square" tIns="91425">
            <a:normAutofit fontScale="92500" lnSpcReduction="10000"/>
          </a:bodyPr>
          <a:lstStyle/>
          <a:p>
            <a:pPr indent="0" lvl="0" marL="0" marR="35077" rtl="0" algn="l">
              <a:lnSpc>
                <a:spcPct val="152762"/>
              </a:lnSpc>
              <a:spcBef>
                <a:spcPts val="930"/>
              </a:spcBef>
              <a:spcAft>
                <a:spcPts val="0"/>
              </a:spcAft>
              <a:buNone/>
            </a:pPr>
            <a:r>
              <a:rPr b="1" lang="en-GB" sz="1800"/>
              <a:t>SOFTWARE REQUIREMENTS:- </a:t>
            </a:r>
            <a:endParaRPr b="1" sz="1800"/>
          </a:p>
          <a:p>
            <a:pPr indent="-334327" lvl="0" marL="457200" marR="35077" rtl="0" algn="l">
              <a:lnSpc>
                <a:spcPct val="152762"/>
              </a:lnSpc>
              <a:spcBef>
                <a:spcPts val="930"/>
              </a:spcBef>
              <a:spcAft>
                <a:spcPts val="0"/>
              </a:spcAft>
              <a:buSzPct val="100000"/>
              <a:buChar char="●"/>
            </a:pPr>
            <a:r>
              <a:rPr lang="en-GB" sz="1800"/>
              <a:t>​Python IDEs :</a:t>
            </a:r>
            <a:endParaRPr sz="1800"/>
          </a:p>
          <a:p>
            <a:pPr indent="-334327" lvl="1" marL="914400" marR="35077" rtl="0" algn="l">
              <a:lnSpc>
                <a:spcPct val="152762"/>
              </a:lnSpc>
              <a:spcBef>
                <a:spcPts val="0"/>
              </a:spcBef>
              <a:spcAft>
                <a:spcPts val="0"/>
              </a:spcAft>
              <a:buSzPct val="100000"/>
              <a:buChar char="○"/>
            </a:pPr>
            <a:r>
              <a:rPr lang="en-GB" sz="1800"/>
              <a:t>VS Code.</a:t>
            </a:r>
            <a:endParaRPr sz="1800"/>
          </a:p>
          <a:p>
            <a:pPr indent="-334327" lvl="1" marL="914400" marR="35077" rtl="0" algn="l">
              <a:lnSpc>
                <a:spcPct val="152762"/>
              </a:lnSpc>
              <a:spcBef>
                <a:spcPts val="0"/>
              </a:spcBef>
              <a:spcAft>
                <a:spcPts val="0"/>
              </a:spcAft>
              <a:buSzPct val="100000"/>
              <a:buChar char="○"/>
            </a:pPr>
            <a:r>
              <a:rPr lang="en-GB" sz="1800"/>
              <a:t>Anaconda 3(64 bit).</a:t>
            </a:r>
            <a:endParaRPr sz="1800"/>
          </a:p>
          <a:p>
            <a:pPr indent="-334327" lvl="0" marL="457200" marR="35077" rtl="0" algn="l">
              <a:lnSpc>
                <a:spcPct val="152762"/>
              </a:lnSpc>
              <a:spcBef>
                <a:spcPts val="0"/>
              </a:spcBef>
              <a:spcAft>
                <a:spcPts val="0"/>
              </a:spcAft>
              <a:buSzPct val="100000"/>
              <a:buChar char="●"/>
            </a:pPr>
            <a:r>
              <a:rPr lang="en-GB" sz="1800"/>
              <a:t>NLP (NLTK)</a:t>
            </a:r>
            <a:endParaRPr sz="1800"/>
          </a:p>
          <a:p>
            <a:pPr indent="-334327" lvl="0" marL="457200" marR="35077" rtl="0" algn="l">
              <a:lnSpc>
                <a:spcPct val="152762"/>
              </a:lnSpc>
              <a:spcBef>
                <a:spcPts val="0"/>
              </a:spcBef>
              <a:spcAft>
                <a:spcPts val="0"/>
              </a:spcAft>
              <a:buSzPct val="100000"/>
              <a:buChar char="●"/>
            </a:pPr>
            <a:r>
              <a:rPr lang="en-GB" sz="1800"/>
              <a:t>Text to speech</a:t>
            </a:r>
            <a:endParaRPr sz="1800"/>
          </a:p>
          <a:p>
            <a:pPr indent="-334327" lvl="0" marL="457200" marR="35077" rtl="0" algn="l">
              <a:lnSpc>
                <a:spcPct val="152762"/>
              </a:lnSpc>
              <a:spcBef>
                <a:spcPts val="0"/>
              </a:spcBef>
              <a:spcAft>
                <a:spcPts val="0"/>
              </a:spcAft>
              <a:buSzPct val="100000"/>
              <a:buChar char="●"/>
            </a:pPr>
            <a:r>
              <a:rPr lang="en-GB" sz="1800"/>
              <a:t>Flask</a:t>
            </a:r>
            <a:endParaRPr sz="1800"/>
          </a:p>
          <a:p>
            <a:pPr indent="-334327" lvl="0" marL="457200" marR="35077" rtl="0" algn="l">
              <a:lnSpc>
                <a:spcPct val="152762"/>
              </a:lnSpc>
              <a:spcBef>
                <a:spcPts val="0"/>
              </a:spcBef>
              <a:spcAft>
                <a:spcPts val="0"/>
              </a:spcAft>
              <a:buSzPct val="100000"/>
              <a:buChar char="●"/>
            </a:pPr>
            <a:r>
              <a:rPr lang="en-GB" sz="1800"/>
              <a:t>Jupyter-Notebook.</a:t>
            </a:r>
            <a:endParaRPr sz="1800"/>
          </a:p>
          <a:p>
            <a:pPr indent="-334327" lvl="0" marL="457200" marR="35077" rtl="0" algn="l">
              <a:lnSpc>
                <a:spcPct val="152762"/>
              </a:lnSpc>
              <a:spcBef>
                <a:spcPts val="0"/>
              </a:spcBef>
              <a:spcAft>
                <a:spcPts val="0"/>
              </a:spcAft>
              <a:buSzPct val="100000"/>
              <a:buChar char="●"/>
            </a:pPr>
            <a:r>
              <a:rPr lang="en-GB" sz="1800"/>
              <a:t>Cloud Database(Heroku/AWS).</a:t>
            </a:r>
            <a:r>
              <a:rPr b="1" lang="en-GB" sz="1800"/>
              <a:t>  </a:t>
            </a:r>
            <a:endParaRPr b="1" sz="1800"/>
          </a:p>
          <a:p>
            <a:pPr indent="0" lvl="0" marL="457200" marR="35077" rtl="0" algn="l">
              <a:lnSpc>
                <a:spcPct val="152762"/>
              </a:lnSpc>
              <a:spcBef>
                <a:spcPts val="930"/>
              </a:spcBef>
              <a:spcAft>
                <a:spcPts val="0"/>
              </a:spcAft>
              <a:buNone/>
            </a:pPr>
            <a:r>
              <a:t/>
            </a:r>
            <a:endParaRPr sz="1800">
              <a:latin typeface="Source Code Pro"/>
              <a:ea typeface="Source Code Pro"/>
              <a:cs typeface="Source Code Pro"/>
              <a:sym typeface="Source Code Pr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78" name="Google Shape;178;p33"/>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SCREENSHOTS</a:t>
            </a:r>
            <a:endParaRPr sz="4150"/>
          </a:p>
          <a:p>
            <a:pPr indent="0" lvl="0" marL="0" rtl="0" algn="ctr">
              <a:lnSpc>
                <a:spcPct val="90000"/>
              </a:lnSpc>
              <a:spcBef>
                <a:spcPts val="800"/>
              </a:spcBef>
              <a:spcAft>
                <a:spcPts val="0"/>
              </a:spcAft>
              <a:buClr>
                <a:srgbClr val="000000"/>
              </a:buClr>
              <a:buSzPct val="57831"/>
              <a:buFont typeface="Arial"/>
              <a:buNone/>
            </a:pPr>
            <a:r>
              <a:t/>
            </a:r>
            <a:endParaRPr sz="4150"/>
          </a:p>
          <a:p>
            <a:pPr indent="0" lvl="0" marL="0" rtl="0" algn="l">
              <a:spcBef>
                <a:spcPts val="0"/>
              </a:spcBef>
              <a:spcAft>
                <a:spcPts val="0"/>
              </a:spcAft>
              <a:buNone/>
            </a:pPr>
            <a:r>
              <a:t/>
            </a:r>
            <a:endParaRPr/>
          </a:p>
        </p:txBody>
      </p:sp>
      <p:pic>
        <p:nvPicPr>
          <p:cNvPr id="179" name="Google Shape;179;p33"/>
          <p:cNvPicPr preferRelativeResize="0"/>
          <p:nvPr/>
        </p:nvPicPr>
        <p:blipFill>
          <a:blip r:embed="rId3">
            <a:alphaModFix/>
          </a:blip>
          <a:stretch>
            <a:fillRect/>
          </a:stretch>
        </p:blipFill>
        <p:spPr>
          <a:xfrm>
            <a:off x="0" y="220244"/>
            <a:ext cx="9144001" cy="4703013"/>
          </a:xfrm>
          <a:prstGeom prst="rect">
            <a:avLst/>
          </a:prstGeom>
          <a:noFill/>
          <a:ln>
            <a:noFill/>
          </a:ln>
        </p:spPr>
      </p:pic>
      <p:pic>
        <p:nvPicPr>
          <p:cNvPr id="180" name="Google Shape;180;p33"/>
          <p:cNvPicPr preferRelativeResize="0"/>
          <p:nvPr/>
        </p:nvPicPr>
        <p:blipFill>
          <a:blip r:embed="rId4">
            <a:alphaModFix/>
          </a:blip>
          <a:stretch>
            <a:fillRect/>
          </a:stretch>
        </p:blipFill>
        <p:spPr>
          <a:xfrm>
            <a:off x="0" y="262321"/>
            <a:ext cx="9144001" cy="4618858"/>
          </a:xfrm>
          <a:prstGeom prst="rect">
            <a:avLst/>
          </a:prstGeom>
          <a:noFill/>
          <a:ln>
            <a:noFill/>
          </a:ln>
        </p:spPr>
      </p:pic>
      <p:pic>
        <p:nvPicPr>
          <p:cNvPr id="181" name="Google Shape;181;p33"/>
          <p:cNvPicPr preferRelativeResize="0"/>
          <p:nvPr/>
        </p:nvPicPr>
        <p:blipFill>
          <a:blip r:embed="rId5">
            <a:alphaModFix/>
          </a:blip>
          <a:stretch>
            <a:fillRect/>
          </a:stretch>
        </p:blipFill>
        <p:spPr>
          <a:xfrm>
            <a:off x="0" y="265668"/>
            <a:ext cx="9144001" cy="461216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7" name="Google Shape;187;p3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8" name="Google Shape;188;p34"/>
          <p:cNvPicPr preferRelativeResize="0"/>
          <p:nvPr/>
        </p:nvPicPr>
        <p:blipFill>
          <a:blip r:embed="rId3">
            <a:alphaModFix/>
          </a:blip>
          <a:stretch>
            <a:fillRect/>
          </a:stretch>
        </p:blipFill>
        <p:spPr>
          <a:xfrm>
            <a:off x="0" y="220244"/>
            <a:ext cx="9144001" cy="470301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rgbClr val="000000"/>
              </a:buClr>
              <a:buSzPts val="2200"/>
              <a:buFont typeface="Cambria"/>
              <a:buAutoNum type="arabicPeriod"/>
            </a:pPr>
            <a:r>
              <a:rPr b="1" lang="en-GB" sz="2200">
                <a:solidFill>
                  <a:srgbClr val="000000"/>
                </a:solidFill>
                <a:highlight>
                  <a:srgbClr val="FFFFFF"/>
                </a:highlight>
                <a:latin typeface="Cambria"/>
                <a:ea typeface="Cambria"/>
                <a:cs typeface="Cambria"/>
                <a:sym typeface="Cambria"/>
              </a:rPr>
              <a:t>Require Stable Internet Connection as it’s working on the web. </a:t>
            </a:r>
            <a:endParaRPr b="1" sz="2200">
              <a:solidFill>
                <a:srgbClr val="000000"/>
              </a:solidFill>
              <a:highlight>
                <a:srgbClr val="FFFFFF"/>
              </a:highlight>
              <a:latin typeface="Cambria"/>
              <a:ea typeface="Cambria"/>
              <a:cs typeface="Cambria"/>
              <a:sym typeface="Cambria"/>
            </a:endParaRPr>
          </a:p>
          <a:p>
            <a:pPr indent="-368300" lvl="0" marL="457200" rtl="0" algn="l">
              <a:spcBef>
                <a:spcPts val="0"/>
              </a:spcBef>
              <a:spcAft>
                <a:spcPts val="0"/>
              </a:spcAft>
              <a:buClr>
                <a:srgbClr val="000000"/>
              </a:buClr>
              <a:buSzPts val="2200"/>
              <a:buFont typeface="Cambria"/>
              <a:buAutoNum type="arabicPeriod"/>
            </a:pPr>
            <a:r>
              <a:rPr b="1" lang="en-GB" sz="2200">
                <a:solidFill>
                  <a:srgbClr val="000000"/>
                </a:solidFill>
                <a:highlight>
                  <a:srgbClr val="FFFFFF"/>
                </a:highlight>
                <a:latin typeface="Cambria"/>
                <a:ea typeface="Cambria"/>
                <a:cs typeface="Cambria"/>
                <a:sym typeface="Cambria"/>
              </a:rPr>
              <a:t>Multiple documents or Multiple Images cannot be summarized at a time. </a:t>
            </a:r>
            <a:endParaRPr b="1" sz="2200">
              <a:solidFill>
                <a:srgbClr val="000000"/>
              </a:solidFill>
              <a:highlight>
                <a:srgbClr val="FFFFFF"/>
              </a:highlight>
              <a:latin typeface="Cambria"/>
              <a:ea typeface="Cambria"/>
              <a:cs typeface="Cambria"/>
              <a:sym typeface="Cambria"/>
            </a:endParaRPr>
          </a:p>
          <a:p>
            <a:pPr indent="-368300" lvl="0" marL="457200" rtl="0" algn="l">
              <a:spcBef>
                <a:spcPts val="0"/>
              </a:spcBef>
              <a:spcAft>
                <a:spcPts val="0"/>
              </a:spcAft>
              <a:buClr>
                <a:srgbClr val="000000"/>
              </a:buClr>
              <a:buSzPts val="2200"/>
              <a:buFont typeface="Cambria"/>
              <a:buAutoNum type="arabicPeriod"/>
            </a:pPr>
            <a:r>
              <a:rPr b="1" lang="en-GB" sz="2200">
                <a:solidFill>
                  <a:srgbClr val="000000"/>
                </a:solidFill>
                <a:highlight>
                  <a:srgbClr val="FFFFFF"/>
                </a:highlight>
                <a:latin typeface="Cambria"/>
                <a:ea typeface="Cambria"/>
                <a:cs typeface="Cambria"/>
                <a:sym typeface="Cambria"/>
              </a:rPr>
              <a:t>Image captioning Model trained on a dataset of most commercial and used Images. There is a chance to not generate captions on rare Images. </a:t>
            </a:r>
            <a:endParaRPr b="1" sz="2200"/>
          </a:p>
        </p:txBody>
      </p:sp>
      <p:sp>
        <p:nvSpPr>
          <p:cNvPr id="194" name="Google Shape;194;p35"/>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l">
              <a:lnSpc>
                <a:spcPct val="90000"/>
              </a:lnSpc>
              <a:spcBef>
                <a:spcPts val="800"/>
              </a:spcBef>
              <a:spcAft>
                <a:spcPts val="0"/>
              </a:spcAft>
              <a:buClr>
                <a:srgbClr val="000000"/>
              </a:buClr>
              <a:buSzPct val="57831"/>
              <a:buFont typeface="Arial"/>
              <a:buNone/>
            </a:pPr>
            <a:r>
              <a:rPr lang="en-GB" sz="4150"/>
              <a:t>						LIMITATIONS</a:t>
            </a:r>
            <a:endParaRPr sz="4150"/>
          </a:p>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6"/>
          <p:cNvSpPr txBox="1"/>
          <p:nvPr>
            <p:ph type="title"/>
          </p:nvPr>
        </p:nvSpPr>
        <p:spPr>
          <a:xfrm>
            <a:off x="311700" y="292850"/>
            <a:ext cx="8520600" cy="8010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                                    CONCLUSION</a:t>
            </a:r>
            <a:endParaRPr/>
          </a:p>
        </p:txBody>
      </p:sp>
      <p:sp>
        <p:nvSpPr>
          <p:cNvPr id="200" name="Google Shape;200;p3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930"/>
              </a:spcBef>
              <a:spcAft>
                <a:spcPts val="0"/>
              </a:spcAft>
              <a:buClr>
                <a:srgbClr val="000000"/>
              </a:buClr>
              <a:buSzPts val="1800"/>
              <a:buFont typeface="Arial"/>
              <a:buChar char="●"/>
            </a:pPr>
            <a:r>
              <a:rPr lang="en-GB">
                <a:solidFill>
                  <a:srgbClr val="000000"/>
                </a:solidFill>
                <a:latin typeface="Arial"/>
                <a:ea typeface="Arial"/>
                <a:cs typeface="Arial"/>
                <a:sym typeface="Arial"/>
              </a:rPr>
              <a:t>Automatic text summarization is an old challenge but the current research direction diverts towards emerging trends in biomedicine, product review, education domains, emails, and blogs. </a:t>
            </a:r>
            <a:endParaRPr>
              <a:solidFill>
                <a:srgbClr val="000000"/>
              </a:solidFill>
              <a:latin typeface="Arial"/>
              <a:ea typeface="Arial"/>
              <a:cs typeface="Arial"/>
              <a:sym typeface="Arial"/>
            </a:endParaRPr>
          </a:p>
          <a:p>
            <a:pPr indent="-342900" lvl="0" marL="457200" rtl="0" algn="l">
              <a:lnSpc>
                <a:spcPct val="100000"/>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Automated summarization is an important area in NLP (Natural Language Processing) research. It consists of automatically creating a summary of one or more texts.</a:t>
            </a:r>
            <a:endParaRPr>
              <a:solidFill>
                <a:srgbClr val="000000"/>
              </a:solidFill>
              <a:latin typeface="Arial"/>
              <a:ea typeface="Arial"/>
              <a:cs typeface="Arial"/>
              <a:sym typeface="Arial"/>
            </a:endParaRPr>
          </a:p>
          <a:p>
            <a:pPr indent="-342900" lvl="0" marL="457200" rtl="0" algn="l">
              <a:lnSpc>
                <a:spcPct val="100000"/>
              </a:lnSpc>
              <a:spcBef>
                <a:spcPts val="0"/>
              </a:spcBef>
              <a:spcAft>
                <a:spcPts val="0"/>
              </a:spcAft>
              <a:buClr>
                <a:srgbClr val="000000"/>
              </a:buClr>
              <a:buSzPts val="1800"/>
              <a:buFont typeface="Arial"/>
              <a:buChar char="●"/>
            </a:pPr>
            <a:r>
              <a:rPr lang="en-GB">
                <a:solidFill>
                  <a:srgbClr val="000000"/>
                </a:solidFill>
                <a:latin typeface="Arial"/>
                <a:ea typeface="Arial"/>
                <a:cs typeface="Arial"/>
                <a:sym typeface="Arial"/>
              </a:rPr>
              <a:t>As with time the internet is growing at a very fast rate and with it data and information is also increasing. It will be difficult for humans to summarize large amounts of data. Thus there is a need for automatic text summarization because of this huge amount of data.</a:t>
            </a:r>
            <a:endParaRPr>
              <a:solidFill>
                <a:srgbClr val="000000"/>
              </a:solidFill>
              <a:latin typeface="Arial"/>
              <a:ea typeface="Arial"/>
              <a:cs typeface="Arial"/>
              <a:sym typeface="Arial"/>
            </a:endParaRPr>
          </a:p>
          <a:p>
            <a:pPr indent="0" lvl="0" marL="457200" rtl="0" algn="l">
              <a:lnSpc>
                <a:spcPct val="100000"/>
              </a:lnSpc>
              <a:spcBef>
                <a:spcPts val="930"/>
              </a:spcBef>
              <a:spcAft>
                <a:spcPts val="0"/>
              </a:spcAft>
              <a:buNone/>
            </a:pPr>
            <a:r>
              <a:t/>
            </a:r>
            <a:endParaRPr>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a:blip r:embed="rId3">
            <a:alphaModFix/>
          </a:blip>
          <a:stretch>
            <a:fillRect/>
          </a:stretch>
        </p:blipFill>
        <p:spPr>
          <a:xfrm>
            <a:off x="0" y="29025"/>
            <a:ext cx="9143999"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idx="1" type="body"/>
          </p:nvPr>
        </p:nvSpPr>
        <p:spPr>
          <a:xfrm>
            <a:off x="646350" y="1228675"/>
            <a:ext cx="57984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Abstract</a:t>
            </a:r>
            <a:endParaRPr/>
          </a:p>
          <a:p>
            <a:pPr indent="-342900" lvl="0" marL="457200" rtl="0" algn="l">
              <a:spcBef>
                <a:spcPts val="0"/>
              </a:spcBef>
              <a:spcAft>
                <a:spcPts val="0"/>
              </a:spcAft>
              <a:buSzPts val="1800"/>
              <a:buChar char="●"/>
            </a:pPr>
            <a:r>
              <a:rPr lang="en-GB"/>
              <a:t>Problem Statement</a:t>
            </a:r>
            <a:endParaRPr/>
          </a:p>
          <a:p>
            <a:pPr indent="-342900" lvl="0" marL="457200" rtl="0" algn="l">
              <a:spcBef>
                <a:spcPts val="0"/>
              </a:spcBef>
              <a:spcAft>
                <a:spcPts val="0"/>
              </a:spcAft>
              <a:buSzPts val="1800"/>
              <a:buChar char="●"/>
            </a:pPr>
            <a:r>
              <a:rPr lang="en-GB"/>
              <a:t>Survey of Existing System</a:t>
            </a:r>
            <a:endParaRPr/>
          </a:p>
          <a:p>
            <a:pPr indent="-342900" lvl="0" marL="457200" rtl="0" algn="l">
              <a:spcBef>
                <a:spcPts val="0"/>
              </a:spcBef>
              <a:spcAft>
                <a:spcPts val="0"/>
              </a:spcAft>
              <a:buSzPts val="1800"/>
              <a:buChar char="●"/>
            </a:pPr>
            <a:r>
              <a:rPr lang="en-GB"/>
              <a:t>Solution Proposed</a:t>
            </a:r>
            <a:endParaRPr/>
          </a:p>
          <a:p>
            <a:pPr indent="-342900" lvl="0" marL="457200" rtl="0" algn="l">
              <a:spcBef>
                <a:spcPts val="0"/>
              </a:spcBef>
              <a:spcAft>
                <a:spcPts val="0"/>
              </a:spcAft>
              <a:buSzPts val="1800"/>
              <a:buChar char="●"/>
            </a:pPr>
            <a:r>
              <a:rPr lang="en-GB"/>
              <a:t>Scope of Project</a:t>
            </a:r>
            <a:endParaRPr/>
          </a:p>
          <a:p>
            <a:pPr indent="-342900" lvl="0" marL="457200" rtl="0" algn="l">
              <a:spcBef>
                <a:spcPts val="0"/>
              </a:spcBef>
              <a:spcAft>
                <a:spcPts val="0"/>
              </a:spcAft>
              <a:buSzPts val="1800"/>
              <a:buChar char="●"/>
            </a:pPr>
            <a:r>
              <a:rPr lang="en-GB"/>
              <a:t>Techniques Used</a:t>
            </a:r>
            <a:endParaRPr/>
          </a:p>
          <a:p>
            <a:pPr indent="-342900" lvl="0" marL="457200" rtl="0" algn="l">
              <a:spcBef>
                <a:spcPts val="0"/>
              </a:spcBef>
              <a:spcAft>
                <a:spcPts val="0"/>
              </a:spcAft>
              <a:buSzPts val="1800"/>
              <a:buChar char="●"/>
            </a:pPr>
            <a:r>
              <a:rPr lang="en-GB"/>
              <a:t>Implementation</a:t>
            </a:r>
            <a:endParaRPr/>
          </a:p>
          <a:p>
            <a:pPr indent="-342900" lvl="0" marL="457200" rtl="0" algn="l">
              <a:spcBef>
                <a:spcPts val="0"/>
              </a:spcBef>
              <a:spcAft>
                <a:spcPts val="0"/>
              </a:spcAft>
              <a:buSzPts val="1800"/>
              <a:buChar char="●"/>
            </a:pPr>
            <a:r>
              <a:rPr lang="en-GB"/>
              <a:t>Requirement</a:t>
            </a:r>
            <a:endParaRPr/>
          </a:p>
          <a:p>
            <a:pPr indent="-342900" lvl="0" marL="457200" rtl="0" algn="l">
              <a:spcBef>
                <a:spcPts val="0"/>
              </a:spcBef>
              <a:spcAft>
                <a:spcPts val="0"/>
              </a:spcAft>
              <a:buSzPts val="1800"/>
              <a:buChar char="●"/>
            </a:pPr>
            <a:r>
              <a:rPr lang="en-GB"/>
              <a:t>Limitations</a:t>
            </a:r>
            <a:endParaRPr/>
          </a:p>
          <a:p>
            <a:pPr indent="-342900" lvl="0" marL="457200" rtl="0" algn="l">
              <a:spcBef>
                <a:spcPts val="0"/>
              </a:spcBef>
              <a:spcAft>
                <a:spcPts val="0"/>
              </a:spcAft>
              <a:buSzPts val="1800"/>
              <a:buChar char="●"/>
            </a:pPr>
            <a:r>
              <a:rPr lang="en-GB"/>
              <a:t>Conclusion</a:t>
            </a:r>
            <a:endParaRPr/>
          </a:p>
        </p:txBody>
      </p:sp>
      <p:sp>
        <p:nvSpPr>
          <p:cNvPr id="75" name="Google Shape;75;p16"/>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PROJECT PRESENTATION OUTLINE</a:t>
            </a:r>
            <a:endParaRPr sz="4150"/>
          </a:p>
          <a:p>
            <a:pPr indent="0" lvl="0" marL="0" rtl="0" algn="ctr">
              <a:lnSpc>
                <a:spcPct val="90000"/>
              </a:lnSpc>
              <a:spcBef>
                <a:spcPts val="800"/>
              </a:spcBef>
              <a:spcAft>
                <a:spcPts val="0"/>
              </a:spcAft>
              <a:buClr>
                <a:srgbClr val="000000"/>
              </a:buClr>
              <a:buSzPct val="57831"/>
              <a:buFont typeface="Arial"/>
              <a:buNone/>
            </a:pPr>
            <a:r>
              <a:t/>
            </a:r>
            <a:endParaRPr sz="4150"/>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idx="1" type="body"/>
          </p:nvPr>
        </p:nvSpPr>
        <p:spPr>
          <a:xfrm>
            <a:off x="879975" y="1228675"/>
            <a:ext cx="7473600" cy="36051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0"/>
              </a:spcAft>
              <a:buClr>
                <a:schemeClr val="dk1"/>
              </a:buClr>
              <a:buSzPts val="1100"/>
              <a:buFont typeface="Arial"/>
              <a:buNone/>
            </a:pPr>
            <a:r>
              <a:rPr lang="en-GB">
                <a:solidFill>
                  <a:srgbClr val="333333"/>
                </a:solidFill>
                <a:latin typeface="Arial"/>
                <a:ea typeface="Arial"/>
                <a:cs typeface="Arial"/>
                <a:sym typeface="Arial"/>
              </a:rPr>
              <a:t>Machine learning is a branch of artificial intelligence concerned with the creation and study of systems that can learn from data. In this project, Automatic text summarization is basically summarizing the given paragraph using natural language processing and machine learning. There has been an explosion in the amount of text data from a variety of sources. This volume of text is an invaluable source of information and knowledge which needs to be effectively summarized to be useful. In this review, the main approaches to automatic text summarization are described. We review the different processes for summarization and describe the effectiveness and shortcomings of the different methods.</a:t>
            </a:r>
            <a:endParaRPr>
              <a:solidFill>
                <a:srgbClr val="333333"/>
              </a:solidFill>
              <a:latin typeface="Arial"/>
              <a:ea typeface="Arial"/>
              <a:cs typeface="Arial"/>
              <a:sym typeface="Arial"/>
            </a:endParaRPr>
          </a:p>
          <a:p>
            <a:pPr indent="0" lvl="0" marL="0" rtl="0" algn="l">
              <a:spcBef>
                <a:spcPts val="0"/>
              </a:spcBef>
              <a:spcAft>
                <a:spcPts val="1200"/>
              </a:spcAft>
              <a:buNone/>
            </a:pPr>
            <a:r>
              <a:t/>
            </a:r>
            <a:endParaRPr/>
          </a:p>
        </p:txBody>
      </p:sp>
      <p:sp>
        <p:nvSpPr>
          <p:cNvPr id="81" name="Google Shape;81;p17"/>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ABSTRACT</a:t>
            </a:r>
            <a:endParaRPr sz="4150"/>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idx="1" type="body"/>
          </p:nvPr>
        </p:nvSpPr>
        <p:spPr>
          <a:xfrm>
            <a:off x="818000" y="1228675"/>
            <a:ext cx="7672200" cy="3340200"/>
          </a:xfrm>
          <a:prstGeom prst="rect">
            <a:avLst/>
          </a:prstGeom>
        </p:spPr>
        <p:txBody>
          <a:bodyPr anchorCtr="0" anchor="t" bIns="91425" lIns="91425" spcFirstLastPara="1" rIns="91425" wrap="square" tIns="91425">
            <a:normAutofit fontScale="77500" lnSpcReduction="20000"/>
          </a:bodyPr>
          <a:lstStyle/>
          <a:p>
            <a:pPr indent="0" lvl="0" marL="0" rtl="0" algn="just">
              <a:spcBef>
                <a:spcPts val="0"/>
              </a:spcBef>
              <a:spcAft>
                <a:spcPts val="0"/>
              </a:spcAft>
              <a:buClr>
                <a:schemeClr val="dk1"/>
              </a:buClr>
              <a:buSzPct val="43396"/>
              <a:buFont typeface="Arial"/>
              <a:buNone/>
            </a:pPr>
            <a:r>
              <a:rPr lang="en-GB" sz="2534">
                <a:solidFill>
                  <a:srgbClr val="222222"/>
                </a:solidFill>
                <a:latin typeface="Arial"/>
                <a:ea typeface="Arial"/>
                <a:cs typeface="Arial"/>
                <a:sym typeface="Arial"/>
              </a:rPr>
              <a:t>P</a:t>
            </a:r>
            <a:r>
              <a:rPr lang="en-GB" sz="2550">
                <a:solidFill>
                  <a:srgbClr val="222222"/>
                </a:solidFill>
                <a:latin typeface="Arial"/>
                <a:ea typeface="Arial"/>
                <a:cs typeface="Arial"/>
                <a:sym typeface="Arial"/>
              </a:rPr>
              <a:t>eople need to learn much from texts. But they tend to want to spend less time while doing this. </a:t>
            </a:r>
            <a:r>
              <a:rPr lang="en-GB" sz="2550">
                <a:solidFill>
                  <a:srgbClr val="222222"/>
                </a:solidFill>
                <a:highlight>
                  <a:schemeClr val="lt1"/>
                </a:highlight>
                <a:latin typeface="Arial"/>
                <a:ea typeface="Arial"/>
                <a:cs typeface="Arial"/>
                <a:sym typeface="Arial"/>
              </a:rPr>
              <a:t>Article writing is a cumbersome task which requires lots of research on a specific topic through various resources. Many times it happened people want to read research paper, documents but got distracted by length and non-relevant  sentences. This makes a need of Automatic Text summarization which can help precisely to deal with problem and save the time to learn from text data</a:t>
            </a:r>
            <a:r>
              <a:rPr lang="en-GB" sz="2550">
                <a:solidFill>
                  <a:srgbClr val="222222"/>
                </a:solidFill>
                <a:highlight>
                  <a:schemeClr val="lt1"/>
                </a:highlight>
              </a:rPr>
              <a:t>.</a:t>
            </a:r>
            <a:r>
              <a:rPr lang="en-GB">
                <a:solidFill>
                  <a:srgbClr val="222222"/>
                </a:solidFill>
                <a:highlight>
                  <a:schemeClr val="lt1"/>
                </a:highlight>
              </a:rPr>
              <a:t> </a:t>
            </a:r>
            <a:endParaRPr sz="2016">
              <a:solidFill>
                <a:srgbClr val="222222"/>
              </a:solidFill>
            </a:endParaRPr>
          </a:p>
          <a:p>
            <a:pPr indent="0" lvl="0" marL="457200" rtl="0" algn="l">
              <a:spcBef>
                <a:spcPts val="1200"/>
              </a:spcBef>
              <a:spcAft>
                <a:spcPts val="0"/>
              </a:spcAft>
              <a:buClr>
                <a:schemeClr val="dk1"/>
              </a:buClr>
              <a:buSzPct val="75862"/>
              <a:buFont typeface="Arial"/>
              <a:buNone/>
            </a:pPr>
            <a:r>
              <a:t/>
            </a:r>
            <a:endParaRPr b="1" sz="1450">
              <a:solidFill>
                <a:srgbClr val="222222"/>
              </a:solidFill>
              <a:highlight>
                <a:schemeClr val="lt1"/>
              </a:highlight>
            </a:endParaRPr>
          </a:p>
          <a:p>
            <a:pPr indent="0" lvl="0" marL="0" rtl="0" algn="just">
              <a:spcBef>
                <a:spcPts val="1200"/>
              </a:spcBef>
              <a:spcAft>
                <a:spcPts val="1200"/>
              </a:spcAft>
              <a:buNone/>
            </a:pPr>
            <a:r>
              <a:t/>
            </a:r>
            <a:endParaRPr/>
          </a:p>
        </p:txBody>
      </p:sp>
      <p:sp>
        <p:nvSpPr>
          <p:cNvPr id="87" name="Google Shape;87;p18"/>
          <p:cNvSpPr txBox="1"/>
          <p:nvPr>
            <p:ph type="title"/>
          </p:nvPr>
        </p:nvSpPr>
        <p:spPr>
          <a:xfrm>
            <a:off x="311700" y="219925"/>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PROBLEM STATEMENT</a:t>
            </a:r>
            <a:endParaRPr sz="4150"/>
          </a:p>
          <a:p>
            <a:pPr indent="0" lvl="0" marL="0" rtl="0" algn="ctr">
              <a:lnSpc>
                <a:spcPct val="90000"/>
              </a:lnSpc>
              <a:spcBef>
                <a:spcPts val="800"/>
              </a:spcBef>
              <a:spcAft>
                <a:spcPts val="0"/>
              </a:spcAft>
              <a:buClr>
                <a:srgbClr val="000000"/>
              </a:buClr>
              <a:buSzPct val="57831"/>
              <a:buFont typeface="Arial"/>
              <a:buNone/>
            </a:pPr>
            <a:r>
              <a:t/>
            </a:r>
            <a:endParaRPr sz="4150"/>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92850"/>
            <a:ext cx="8520600" cy="801000"/>
          </a:xfrm>
          <a:prstGeom prst="rect">
            <a:avLst/>
          </a:prstGeom>
          <a:solidFill>
            <a:schemeClr val="accent6"/>
          </a:solidFill>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GB" sz="4150"/>
              <a:t>SOLUTION PROPOSED</a:t>
            </a:r>
            <a:endParaRPr/>
          </a:p>
        </p:txBody>
      </p:sp>
      <p:sp>
        <p:nvSpPr>
          <p:cNvPr id="93" name="Google Shape;93;p19"/>
          <p:cNvSpPr txBox="1"/>
          <p:nvPr>
            <p:ph idx="1" type="body"/>
          </p:nvPr>
        </p:nvSpPr>
        <p:spPr>
          <a:xfrm>
            <a:off x="311700" y="1215250"/>
            <a:ext cx="8520600" cy="3567900"/>
          </a:xfrm>
          <a:prstGeom prst="rect">
            <a:avLst/>
          </a:prstGeom>
        </p:spPr>
        <p:txBody>
          <a:bodyPr anchorCtr="0" anchor="t" bIns="91425" lIns="91425" spcFirstLastPara="1" rIns="91425" wrap="square" tIns="91425">
            <a:noAutofit/>
          </a:bodyPr>
          <a:lstStyle/>
          <a:p>
            <a:pPr indent="0" lvl="0" marL="0" rtl="0" algn="l">
              <a:lnSpc>
                <a:spcPct val="100000"/>
              </a:lnSpc>
              <a:spcBef>
                <a:spcPts val="1987"/>
              </a:spcBef>
              <a:spcAft>
                <a:spcPts val="0"/>
              </a:spcAft>
              <a:buNone/>
            </a:pPr>
            <a:r>
              <a:rPr b="1" lang="en-GB" sz="1900">
                <a:solidFill>
                  <a:srgbClr val="000000"/>
                </a:solidFill>
                <a:highlight>
                  <a:srgbClr val="FFFFFF"/>
                </a:highlight>
                <a:latin typeface="Arial"/>
                <a:ea typeface="Arial"/>
                <a:cs typeface="Arial"/>
                <a:sym typeface="Arial"/>
              </a:rPr>
              <a:t>The solution we proposed is  well suited for extracting summaries of each kind on a single interface where user enjoys all the benefits along with voice clone feature to listen as well as read. </a:t>
            </a:r>
            <a:endParaRPr b="1" sz="1900">
              <a:solidFill>
                <a:srgbClr val="000000"/>
              </a:solidFill>
              <a:highlight>
                <a:srgbClr val="FFFFFF"/>
              </a:highlight>
              <a:latin typeface="Arial"/>
              <a:ea typeface="Arial"/>
              <a:cs typeface="Arial"/>
              <a:sym typeface="Arial"/>
            </a:endParaRPr>
          </a:p>
          <a:p>
            <a:pPr indent="0" lvl="0" marL="0" rtl="0" algn="l">
              <a:lnSpc>
                <a:spcPct val="100000"/>
              </a:lnSpc>
              <a:spcBef>
                <a:spcPts val="1987"/>
              </a:spcBef>
              <a:spcAft>
                <a:spcPts val="0"/>
              </a:spcAft>
              <a:buNone/>
            </a:pPr>
            <a:r>
              <a:rPr b="1" lang="en-GB" sz="1900">
                <a:solidFill>
                  <a:srgbClr val="000000"/>
                </a:solidFill>
                <a:highlight>
                  <a:srgbClr val="FFFFFF"/>
                </a:highlight>
                <a:latin typeface="Arial"/>
                <a:ea typeface="Arial"/>
                <a:cs typeface="Arial"/>
                <a:sym typeface="Arial"/>
              </a:rPr>
              <a:t>The major functionality that the project enjoys are</a:t>
            </a:r>
            <a:endParaRPr b="1" sz="1900">
              <a:solidFill>
                <a:srgbClr val="000000"/>
              </a:solidFill>
              <a:highlight>
                <a:srgbClr val="FFFFFF"/>
              </a:highlight>
              <a:latin typeface="Arial"/>
              <a:ea typeface="Arial"/>
              <a:cs typeface="Arial"/>
              <a:sym typeface="Arial"/>
            </a:endParaRPr>
          </a:p>
          <a:p>
            <a:pPr indent="-349250" lvl="0" marL="457200" rtl="0" algn="l">
              <a:lnSpc>
                <a:spcPct val="100000"/>
              </a:lnSpc>
              <a:spcBef>
                <a:spcPts val="1987"/>
              </a:spcBef>
              <a:spcAft>
                <a:spcPts val="0"/>
              </a:spcAft>
              <a:buClr>
                <a:srgbClr val="000000"/>
              </a:buClr>
              <a:buSzPts val="1900"/>
              <a:buFont typeface="Arial"/>
              <a:buChar char="●"/>
            </a:pPr>
            <a:r>
              <a:rPr b="1" lang="en-GB" sz="1900">
                <a:solidFill>
                  <a:srgbClr val="000000"/>
                </a:solidFill>
                <a:highlight>
                  <a:srgbClr val="FFFFFF"/>
                </a:highlight>
                <a:latin typeface="Arial"/>
                <a:ea typeface="Arial"/>
                <a:cs typeface="Arial"/>
                <a:sym typeface="Arial"/>
              </a:rPr>
              <a:t>Summarize large documents(PDFs, DOCs, txt file)</a:t>
            </a:r>
            <a:endParaRPr b="1" sz="1900">
              <a:solidFill>
                <a:srgbClr val="000000"/>
              </a:solidFill>
              <a:highlight>
                <a:srgbClr val="FFFFFF"/>
              </a:highlight>
              <a:latin typeface="Arial"/>
              <a:ea typeface="Arial"/>
              <a:cs typeface="Arial"/>
              <a:sym typeface="Arial"/>
            </a:endParaRPr>
          </a:p>
          <a:p>
            <a:pPr indent="-349250" lvl="0" marL="457200" rtl="0" algn="l">
              <a:lnSpc>
                <a:spcPct val="100000"/>
              </a:lnSpc>
              <a:spcBef>
                <a:spcPts val="0"/>
              </a:spcBef>
              <a:spcAft>
                <a:spcPts val="0"/>
              </a:spcAft>
              <a:buClr>
                <a:srgbClr val="000000"/>
              </a:buClr>
              <a:buSzPts val="1900"/>
              <a:buFont typeface="Arial"/>
              <a:buChar char="●"/>
            </a:pPr>
            <a:r>
              <a:rPr b="1" lang="en-GB" sz="1900">
                <a:solidFill>
                  <a:srgbClr val="000000"/>
                </a:solidFill>
                <a:highlight>
                  <a:srgbClr val="FFFFFF"/>
                </a:highlight>
                <a:latin typeface="Arial"/>
                <a:ea typeface="Arial"/>
                <a:cs typeface="Arial"/>
                <a:sym typeface="Arial"/>
              </a:rPr>
              <a:t>Summarizing article(blogs) through URLs</a:t>
            </a:r>
            <a:endParaRPr b="1" sz="1900">
              <a:solidFill>
                <a:srgbClr val="000000"/>
              </a:solidFill>
              <a:highlight>
                <a:srgbClr val="FFFFFF"/>
              </a:highlight>
              <a:latin typeface="Arial"/>
              <a:ea typeface="Arial"/>
              <a:cs typeface="Arial"/>
              <a:sym typeface="Arial"/>
            </a:endParaRPr>
          </a:p>
          <a:p>
            <a:pPr indent="-349250" lvl="0" marL="457200" rtl="0" algn="l">
              <a:lnSpc>
                <a:spcPct val="100000"/>
              </a:lnSpc>
              <a:spcBef>
                <a:spcPts val="0"/>
              </a:spcBef>
              <a:spcAft>
                <a:spcPts val="0"/>
              </a:spcAft>
              <a:buClr>
                <a:srgbClr val="000000"/>
              </a:buClr>
              <a:buSzPts val="1900"/>
              <a:buFont typeface="Arial"/>
              <a:buChar char="●"/>
            </a:pPr>
            <a:r>
              <a:rPr b="1" lang="en-GB" sz="1900">
                <a:solidFill>
                  <a:srgbClr val="000000"/>
                </a:solidFill>
                <a:highlight>
                  <a:srgbClr val="FFFFFF"/>
                </a:highlight>
                <a:latin typeface="Arial"/>
                <a:ea typeface="Arial"/>
                <a:cs typeface="Arial"/>
                <a:sym typeface="Arial"/>
              </a:rPr>
              <a:t>Extracting important topics document talk about</a:t>
            </a:r>
            <a:endParaRPr b="1" sz="1900">
              <a:solidFill>
                <a:srgbClr val="000000"/>
              </a:solidFill>
              <a:highlight>
                <a:srgbClr val="FFFFFF"/>
              </a:highlight>
              <a:latin typeface="Arial"/>
              <a:ea typeface="Arial"/>
              <a:cs typeface="Arial"/>
              <a:sym typeface="Arial"/>
            </a:endParaRPr>
          </a:p>
          <a:p>
            <a:pPr indent="-349250" lvl="0" marL="457200" rtl="0" algn="l">
              <a:lnSpc>
                <a:spcPct val="100000"/>
              </a:lnSpc>
              <a:spcBef>
                <a:spcPts val="0"/>
              </a:spcBef>
              <a:spcAft>
                <a:spcPts val="0"/>
              </a:spcAft>
              <a:buClr>
                <a:srgbClr val="000000"/>
              </a:buClr>
              <a:buSzPts val="1900"/>
              <a:buFont typeface="Arial"/>
              <a:buChar char="●"/>
            </a:pPr>
            <a:r>
              <a:rPr b="1" lang="en-GB" sz="1900">
                <a:solidFill>
                  <a:srgbClr val="000000"/>
                </a:solidFill>
                <a:highlight>
                  <a:srgbClr val="FFFFFF"/>
                </a:highlight>
                <a:latin typeface="Arial"/>
                <a:ea typeface="Arial"/>
                <a:cs typeface="Arial"/>
                <a:sym typeface="Arial"/>
              </a:rPr>
              <a:t>Image captioning</a:t>
            </a:r>
            <a:endParaRPr b="1" sz="1900">
              <a:solidFill>
                <a:srgbClr val="000000"/>
              </a:solidFill>
              <a:highlight>
                <a:srgbClr val="FFFFFF"/>
              </a:highlight>
              <a:latin typeface="Arial"/>
              <a:ea typeface="Arial"/>
              <a:cs typeface="Arial"/>
              <a:sym typeface="Arial"/>
            </a:endParaRPr>
          </a:p>
          <a:p>
            <a:pPr indent="0" lvl="0" marL="457200" marR="36676" rtl="0" algn="just">
              <a:lnSpc>
                <a:spcPct val="152855"/>
              </a:lnSpc>
              <a:spcBef>
                <a:spcPts val="930"/>
              </a:spcBef>
              <a:spcAft>
                <a:spcPts val="0"/>
              </a:spcAft>
              <a:buNone/>
            </a:pPr>
            <a:r>
              <a:rPr b="1" lang="en-GB" sz="1900">
                <a:solidFill>
                  <a:srgbClr val="000000"/>
                </a:solidFill>
                <a:latin typeface="Arial"/>
                <a:ea typeface="Arial"/>
                <a:cs typeface="Arial"/>
                <a:sym typeface="Arial"/>
              </a:rPr>
              <a:t> </a:t>
            </a:r>
            <a:endParaRPr b="1" sz="19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sp>
        <p:nvSpPr>
          <p:cNvPr id="98" name="Google Shape;98;p20"/>
          <p:cNvSpPr txBox="1"/>
          <p:nvPr>
            <p:ph type="title"/>
          </p:nvPr>
        </p:nvSpPr>
        <p:spPr>
          <a:xfrm>
            <a:off x="311700" y="243500"/>
            <a:ext cx="8520600" cy="635100"/>
          </a:xfrm>
          <a:prstGeom prst="rect">
            <a:avLst/>
          </a:prstGeom>
          <a:solidFill>
            <a:schemeClr val="accent6"/>
          </a:solidFill>
        </p:spPr>
        <p:txBody>
          <a:bodyPr anchorCtr="0" anchor="t" bIns="91425" lIns="91425" spcFirstLastPara="1" rIns="91425" wrap="square" tIns="91425">
            <a:normAutofit fontScale="90000"/>
          </a:bodyPr>
          <a:lstStyle/>
          <a:p>
            <a:pPr indent="0" lvl="0" marL="0" rtl="0" algn="ctr">
              <a:lnSpc>
                <a:spcPct val="90000"/>
              </a:lnSpc>
              <a:spcBef>
                <a:spcPts val="800"/>
              </a:spcBef>
              <a:spcAft>
                <a:spcPts val="0"/>
              </a:spcAft>
              <a:buClr>
                <a:srgbClr val="000000"/>
              </a:buClr>
              <a:buSzPct val="57831"/>
              <a:buFont typeface="Arial"/>
              <a:buNone/>
            </a:pPr>
            <a:r>
              <a:rPr lang="en-GB" sz="4150"/>
              <a:t>SURVEY OF EXISTING SYSTEM</a:t>
            </a:r>
            <a:endParaRPr sz="4150"/>
          </a:p>
          <a:p>
            <a:pPr indent="0" lvl="0" marL="0" rtl="0" algn="l">
              <a:spcBef>
                <a:spcPts val="0"/>
              </a:spcBef>
              <a:spcAft>
                <a:spcPts val="0"/>
              </a:spcAft>
              <a:buNone/>
            </a:pPr>
            <a:r>
              <a:t/>
            </a:r>
            <a:endParaRPr/>
          </a:p>
        </p:txBody>
      </p:sp>
      <p:graphicFrame>
        <p:nvGraphicFramePr>
          <p:cNvPr id="99" name="Google Shape;99;p20"/>
          <p:cNvGraphicFramePr/>
          <p:nvPr/>
        </p:nvGraphicFramePr>
        <p:xfrm>
          <a:off x="713938" y="1126850"/>
          <a:ext cx="3000000" cy="3000000"/>
        </p:xfrm>
        <a:graphic>
          <a:graphicData uri="http://schemas.openxmlformats.org/drawingml/2006/table">
            <a:tbl>
              <a:tblPr>
                <a:noFill/>
                <a:tableStyleId>{9CB1F785-796B-49CE-8472-74150CCA6BF9}</a:tableStyleId>
              </a:tblPr>
              <a:tblGrid>
                <a:gridCol w="588900"/>
                <a:gridCol w="1543225"/>
                <a:gridCol w="1989375"/>
                <a:gridCol w="1915075"/>
                <a:gridCol w="1679550"/>
              </a:tblGrid>
              <a:tr h="920125">
                <a:tc>
                  <a:txBody>
                    <a:bodyPr/>
                    <a:lstStyle/>
                    <a:p>
                      <a:pPr indent="0" lvl="0" marL="0" rtl="0" algn="ctr">
                        <a:spcBef>
                          <a:spcPts val="0"/>
                        </a:spcBef>
                        <a:spcAft>
                          <a:spcPts val="0"/>
                        </a:spcAft>
                        <a:buNone/>
                      </a:pPr>
                      <a:r>
                        <a:rPr b="1" lang="en-GB" sz="1304"/>
                        <a:t>No. </a:t>
                      </a:r>
                      <a:endParaRPr sz="16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79778" rtl="0" algn="l">
                        <a:spcBef>
                          <a:spcPts val="0"/>
                        </a:spcBef>
                        <a:spcAft>
                          <a:spcPts val="0"/>
                        </a:spcAft>
                        <a:buNone/>
                      </a:pPr>
                      <a:r>
                        <a:rPr b="1" lang="en-GB" sz="1304"/>
                        <a:t>Existing system/website/software </a:t>
                      </a:r>
                      <a:endParaRPr sz="16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81301" rtl="0" algn="l">
                        <a:spcBef>
                          <a:spcPts val="0"/>
                        </a:spcBef>
                        <a:spcAft>
                          <a:spcPts val="0"/>
                        </a:spcAft>
                        <a:buNone/>
                      </a:pPr>
                      <a:r>
                        <a:rPr b="1" lang="en-GB" sz="1304"/>
                        <a:t>Features</a:t>
                      </a:r>
                      <a:endParaRPr sz="16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81302" rtl="0" algn="l">
                        <a:spcBef>
                          <a:spcPts val="0"/>
                        </a:spcBef>
                        <a:spcAft>
                          <a:spcPts val="0"/>
                        </a:spcAft>
                        <a:buNone/>
                      </a:pPr>
                      <a:r>
                        <a:rPr b="1" lang="en-GB" sz="1304"/>
                        <a:t>Disadvantages</a:t>
                      </a:r>
                      <a:r>
                        <a:rPr b="1" lang="en-GB" sz="1104"/>
                        <a:t> </a:t>
                      </a:r>
                      <a:endParaRPr/>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81683" rtl="0" algn="l">
                        <a:spcBef>
                          <a:spcPts val="0"/>
                        </a:spcBef>
                        <a:spcAft>
                          <a:spcPts val="0"/>
                        </a:spcAft>
                        <a:buNone/>
                      </a:pPr>
                      <a:r>
                        <a:rPr b="1" lang="en-GB" sz="1304"/>
                        <a:t>Limitations/Gaps</a:t>
                      </a:r>
                      <a:endParaRPr sz="16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r>
              <a:tr h="920125">
                <a:tc>
                  <a:txBody>
                    <a:bodyPr/>
                    <a:lstStyle/>
                    <a:p>
                      <a:pPr indent="0" lvl="0" marL="0" rtl="0" algn="l">
                        <a:spcBef>
                          <a:spcPts val="0"/>
                        </a:spcBef>
                        <a:spcAft>
                          <a:spcPts val="0"/>
                        </a:spcAft>
                        <a:buNone/>
                      </a:pPr>
                      <a:r>
                        <a:rPr lang="en-GB"/>
                        <a:t>1</a:t>
                      </a:r>
                      <a:endParaRPr/>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TLDRthis (website)</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Summarize any article through URL or pasting text</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summarizing documents by uploading them from the local system is not possible.</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1.Cannot summarize pdfs.</a:t>
                      </a:r>
                      <a:endParaRPr sz="1204"/>
                    </a:p>
                    <a:p>
                      <a:pPr indent="0" lvl="0" marL="0" rtl="0" algn="l">
                        <a:lnSpc>
                          <a:spcPct val="115000"/>
                        </a:lnSpc>
                        <a:spcBef>
                          <a:spcPts val="0"/>
                        </a:spcBef>
                        <a:spcAft>
                          <a:spcPts val="0"/>
                        </a:spcAft>
                        <a:buNone/>
                      </a:pPr>
                      <a:r>
                        <a:rPr lang="en-GB" sz="1204"/>
                        <a:t> 2.only applicable for articles or blogs through links.</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r>
              <a:tr h="920125">
                <a:tc>
                  <a:txBody>
                    <a:bodyPr/>
                    <a:lstStyle/>
                    <a:p>
                      <a:pPr indent="0" lvl="0" marL="0" rtl="0" algn="l">
                        <a:spcBef>
                          <a:spcPts val="0"/>
                        </a:spcBef>
                        <a:spcAft>
                          <a:spcPts val="0"/>
                        </a:spcAft>
                        <a:buNone/>
                      </a:pPr>
                      <a:r>
                        <a:rPr lang="en-GB"/>
                        <a:t>2</a:t>
                      </a:r>
                      <a:endParaRPr/>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Resoomer(Website)</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Summarize text for everyone</a:t>
                      </a:r>
                      <a:endParaRPr sz="1204"/>
                    </a:p>
                    <a:p>
                      <a:pPr indent="0" lvl="0" marL="0" rtl="0" algn="l">
                        <a:lnSpc>
                          <a:spcPct val="115000"/>
                        </a:lnSpc>
                        <a:spcBef>
                          <a:spcPts val="0"/>
                        </a:spcBef>
                        <a:spcAft>
                          <a:spcPts val="0"/>
                        </a:spcAft>
                        <a:buNone/>
                      </a:pPr>
                      <a:r>
                        <a:rPr lang="en-GB" sz="1204"/>
                        <a:t>By copy-paste content.</a:t>
                      </a:r>
                      <a:endParaRPr sz="1204"/>
                    </a:p>
                    <a:p>
                      <a:pPr indent="0" lvl="0" marL="0" rtl="0" algn="l">
                        <a:lnSpc>
                          <a:spcPct val="115000"/>
                        </a:lnSpc>
                        <a:spcBef>
                          <a:spcPts val="0"/>
                        </a:spcBef>
                        <a:spcAft>
                          <a:spcPts val="0"/>
                        </a:spcAft>
                        <a:buNone/>
                      </a:pPr>
                      <a:r>
                        <a:rPr lang="en-GB" sz="1204"/>
                        <a:t>Options for downloading generated summary in pdf of any doctype.</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104"/>
                        <a:t> </a:t>
                      </a:r>
                      <a:r>
                        <a:rPr lang="en-GB" sz="1204"/>
                        <a:t>summarizing documents by uploading them from the local system is not possible.</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204"/>
                        <a:t>1. Cannot summarize pdfs.</a:t>
                      </a:r>
                      <a:endParaRPr sz="1204"/>
                    </a:p>
                    <a:p>
                      <a:pPr indent="0" lvl="0" marL="0" rtl="0" algn="l">
                        <a:lnSpc>
                          <a:spcPct val="115000"/>
                        </a:lnSpc>
                        <a:spcBef>
                          <a:spcPts val="0"/>
                        </a:spcBef>
                        <a:spcAft>
                          <a:spcPts val="0"/>
                        </a:spcAft>
                        <a:buNone/>
                      </a:pPr>
                      <a:r>
                        <a:rPr lang="en-GB" sz="1204"/>
                        <a:t>2.only applicable for text content.</a:t>
                      </a:r>
                      <a:endParaRPr sz="1500"/>
                    </a:p>
                  </a:txBody>
                  <a:tcPr marT="91425" marB="91425" marR="91425" marL="91425">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highlight>
                  <a:schemeClr val="accent6"/>
                </a:highlight>
              </a:rPr>
              <a:t>Scope of Project</a:t>
            </a:r>
            <a:endParaRPr>
              <a:highlight>
                <a:schemeClr val="accent6"/>
              </a:highlight>
            </a:endParaRPr>
          </a:p>
        </p:txBody>
      </p:sp>
      <p:sp>
        <p:nvSpPr>
          <p:cNvPr id="105" name="Google Shape;105;p21"/>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Arial"/>
              <a:buAutoNum type="arabicPeriod"/>
            </a:pPr>
            <a:r>
              <a:rPr b="1" lang="en-GB" sz="1900">
                <a:latin typeface="Arial"/>
                <a:ea typeface="Arial"/>
                <a:cs typeface="Arial"/>
                <a:sym typeface="Arial"/>
              </a:rPr>
              <a:t>The main Object of project is to understand Natural Language processing working in depth and implement summarization tool.</a:t>
            </a:r>
            <a:endParaRPr b="1" sz="1900">
              <a:latin typeface="Arial"/>
              <a:ea typeface="Arial"/>
              <a:cs typeface="Arial"/>
              <a:sym typeface="Arial"/>
            </a:endParaRPr>
          </a:p>
          <a:p>
            <a:pPr indent="-349250" lvl="0" marL="457200" rtl="0" algn="l">
              <a:spcBef>
                <a:spcPts val="0"/>
              </a:spcBef>
              <a:spcAft>
                <a:spcPts val="0"/>
              </a:spcAft>
              <a:buSzPts val="1900"/>
              <a:buFont typeface="Arial"/>
              <a:buAutoNum type="arabicPeriod"/>
            </a:pPr>
            <a:r>
              <a:rPr b="1" lang="en-GB" sz="1900">
                <a:latin typeface="Arial"/>
                <a:ea typeface="Arial"/>
                <a:cs typeface="Arial"/>
                <a:sym typeface="Arial"/>
              </a:rPr>
              <a:t>Tool is as powerful that could accept text from any source like pdf, doc, txt or online article link and even can write or copy-paste content.</a:t>
            </a:r>
            <a:endParaRPr b="1" sz="1900">
              <a:latin typeface="Arial"/>
              <a:ea typeface="Arial"/>
              <a:cs typeface="Arial"/>
              <a:sym typeface="Arial"/>
            </a:endParaRPr>
          </a:p>
          <a:p>
            <a:pPr indent="-349250" lvl="0" marL="457200" rtl="0" algn="l">
              <a:spcBef>
                <a:spcPts val="0"/>
              </a:spcBef>
              <a:spcAft>
                <a:spcPts val="0"/>
              </a:spcAft>
              <a:buSzPts val="1900"/>
              <a:buFont typeface="Arial"/>
              <a:buAutoNum type="arabicPeriod"/>
            </a:pPr>
            <a:r>
              <a:rPr b="1" lang="en-GB" sz="1900">
                <a:latin typeface="Arial"/>
                <a:ea typeface="Arial"/>
                <a:cs typeface="Arial"/>
                <a:sym typeface="Arial"/>
              </a:rPr>
              <a:t>Summary user </a:t>
            </a:r>
            <a:r>
              <a:rPr b="1" lang="en-GB" sz="1900">
                <a:latin typeface="Arial"/>
                <a:ea typeface="Arial"/>
                <a:cs typeface="Arial"/>
                <a:sym typeface="Arial"/>
              </a:rPr>
              <a:t>retrieves</a:t>
            </a:r>
            <a:r>
              <a:rPr b="1" lang="en-GB" sz="1900">
                <a:latin typeface="Arial"/>
                <a:ea typeface="Arial"/>
                <a:cs typeface="Arial"/>
                <a:sym typeface="Arial"/>
              </a:rPr>
              <a:t> should be well formed that describe the complete document.</a:t>
            </a:r>
            <a:endParaRPr b="1" sz="1900">
              <a:latin typeface="Arial"/>
              <a:ea typeface="Arial"/>
              <a:cs typeface="Arial"/>
              <a:sym typeface="Arial"/>
            </a:endParaRPr>
          </a:p>
          <a:p>
            <a:pPr indent="-349250" lvl="0" marL="457200" rtl="0" algn="l">
              <a:spcBef>
                <a:spcPts val="0"/>
              </a:spcBef>
              <a:spcAft>
                <a:spcPts val="0"/>
              </a:spcAft>
              <a:buSzPts val="1900"/>
              <a:buFont typeface="Arial"/>
              <a:buAutoNum type="arabicPeriod"/>
            </a:pPr>
            <a:r>
              <a:rPr b="1" lang="en-GB" sz="1900">
                <a:latin typeface="Arial"/>
                <a:ea typeface="Arial"/>
                <a:cs typeface="Arial"/>
                <a:sym typeface="Arial"/>
              </a:rPr>
              <a:t>User can listen, download, copy summary easily as his/her own pace.</a:t>
            </a:r>
            <a:endParaRPr b="1" sz="1900">
              <a:latin typeface="Arial"/>
              <a:ea typeface="Arial"/>
              <a:cs typeface="Arial"/>
              <a:sym typeface="Arial"/>
            </a:endParaRPr>
          </a:p>
        </p:txBody>
      </p:sp>
      <p:sp>
        <p:nvSpPr>
          <p:cNvPr id="106" name="Google Shape;106;p21"/>
          <p:cNvSpPr txBox="1"/>
          <p:nvPr>
            <p:ph type="title"/>
          </p:nvPr>
        </p:nvSpPr>
        <p:spPr>
          <a:xfrm>
            <a:off x="311700" y="445025"/>
            <a:ext cx="8520600" cy="572700"/>
          </a:xfrm>
          <a:prstGeom prst="rect">
            <a:avLst/>
          </a:prstGeom>
          <a:solidFill>
            <a:schemeClr val="accent6"/>
          </a:solidFill>
        </p:spPr>
        <p:txBody>
          <a:bodyPr anchorCtr="0" anchor="t" bIns="91425" lIns="91425" spcFirstLastPara="1" rIns="91425" wrap="square" tIns="91425">
            <a:normAutofit fontScale="90000"/>
          </a:bodyPr>
          <a:lstStyle/>
          <a:p>
            <a:pPr indent="457200" lvl="0" marL="1371600" rtl="0" algn="l">
              <a:spcBef>
                <a:spcPts val="0"/>
              </a:spcBef>
              <a:spcAft>
                <a:spcPts val="0"/>
              </a:spcAft>
              <a:buNone/>
            </a:pPr>
            <a:r>
              <a:rPr lang="en-GB" sz="4150"/>
              <a:t>SCOPE OF PROJECT</a:t>
            </a:r>
            <a:endParaRPr sz="4150"/>
          </a:p>
          <a:p>
            <a:pPr indent="457200" lvl="0" marL="2286000" rtl="0" algn="l">
              <a:spcBef>
                <a:spcPts val="0"/>
              </a:spcBef>
              <a:spcAft>
                <a:spcPts val="0"/>
              </a:spcAft>
              <a:buNone/>
            </a:pPr>
            <a:r>
              <a:t/>
            </a:r>
            <a:endParaRPr sz="4150"/>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